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9" r:id="rId4"/>
  </p:sldMasterIdLst>
  <p:notesMasterIdLst>
    <p:notesMasterId r:id="rId41"/>
  </p:notesMasterIdLst>
  <p:handoutMasterIdLst>
    <p:handoutMasterId r:id="rId42"/>
  </p:handoutMasterIdLst>
  <p:sldIdLst>
    <p:sldId id="256" r:id="rId5"/>
    <p:sldId id="272" r:id="rId6"/>
    <p:sldId id="280" r:id="rId7"/>
    <p:sldId id="257" r:id="rId8"/>
    <p:sldId id="258" r:id="rId9"/>
    <p:sldId id="291" r:id="rId10"/>
    <p:sldId id="293" r:id="rId11"/>
    <p:sldId id="301" r:id="rId12"/>
    <p:sldId id="304" r:id="rId13"/>
    <p:sldId id="305" r:id="rId14"/>
    <p:sldId id="294" r:id="rId15"/>
    <p:sldId id="296" r:id="rId16"/>
    <p:sldId id="297" r:id="rId17"/>
    <p:sldId id="298" r:id="rId18"/>
    <p:sldId id="299" r:id="rId19"/>
    <p:sldId id="300" r:id="rId20"/>
    <p:sldId id="295" r:id="rId21"/>
    <p:sldId id="276" r:id="rId22"/>
    <p:sldId id="264" r:id="rId23"/>
    <p:sldId id="290" r:id="rId24"/>
    <p:sldId id="302" r:id="rId25"/>
    <p:sldId id="278" r:id="rId26"/>
    <p:sldId id="307" r:id="rId27"/>
    <p:sldId id="308" r:id="rId28"/>
    <p:sldId id="312" r:id="rId29"/>
    <p:sldId id="309" r:id="rId30"/>
    <p:sldId id="310" r:id="rId31"/>
    <p:sldId id="279" r:id="rId32"/>
    <p:sldId id="281" r:id="rId33"/>
    <p:sldId id="282" r:id="rId34"/>
    <p:sldId id="292" r:id="rId35"/>
    <p:sldId id="283" r:id="rId36"/>
    <p:sldId id="284" r:id="rId37"/>
    <p:sldId id="285" r:id="rId38"/>
    <p:sldId id="289" r:id="rId39"/>
    <p:sldId id="303"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521F4A-0FCE-4C35-AF5B-C410F362B3BD}" v="1" dt="2022-08-30T10:33:42.753"/>
    <p1510:client id="{78EC6B01-5C80-40EC-81B7-3847DB2C8298}" v="903" dt="2022-08-30T11:20:37.0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653" autoAdjust="0"/>
    <p:restoredTop sz="94434" autoAdjust="0"/>
  </p:normalViewPr>
  <p:slideViewPr>
    <p:cSldViewPr snapToGrid="0" snapToObjects="1">
      <p:cViewPr varScale="1">
        <p:scale>
          <a:sx n="85" d="100"/>
          <a:sy n="85" d="100"/>
        </p:scale>
        <p:origin x="101" y="62"/>
      </p:cViewPr>
      <p:guideLst/>
    </p:cSldViewPr>
  </p:slideViewPr>
  <p:notesTextViewPr>
    <p:cViewPr>
      <p:scale>
        <a:sx n="1" d="1"/>
        <a:sy n="1" d="1"/>
      </p:scale>
      <p:origin x="0" y="0"/>
    </p:cViewPr>
  </p:notesTextViewPr>
  <p:notesViewPr>
    <p:cSldViewPr snapToGrid="0" snapToObjects="1">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1706163 - Raisa Mashtura" userId="S::1706163@eee.buet.ac.bd::8ae6c006-2eb5-40e5-8d24-98de418503ec" providerId="AD" clId="Web-{33521F4A-0FCE-4C35-AF5B-C410F362B3BD}"/>
    <pc:docChg chg="modSld">
      <pc:chgData name="1706163 - Raisa Mashtura" userId="S::1706163@eee.buet.ac.bd::8ae6c006-2eb5-40e5-8d24-98de418503ec" providerId="AD" clId="Web-{33521F4A-0FCE-4C35-AF5B-C410F362B3BD}" dt="2022-08-30T10:33:42.753" v="0" actId="1076"/>
      <pc:docMkLst>
        <pc:docMk/>
      </pc:docMkLst>
      <pc:sldChg chg="modSp">
        <pc:chgData name="1706163 - Raisa Mashtura" userId="S::1706163@eee.buet.ac.bd::8ae6c006-2eb5-40e5-8d24-98de418503ec" providerId="AD" clId="Web-{33521F4A-0FCE-4C35-AF5B-C410F362B3BD}" dt="2022-08-30T10:33:42.753" v="0" actId="1076"/>
        <pc:sldMkLst>
          <pc:docMk/>
          <pc:sldMk cId="2778246567" sldId="256"/>
        </pc:sldMkLst>
        <pc:spChg chg="mod">
          <ac:chgData name="1706163 - Raisa Mashtura" userId="S::1706163@eee.buet.ac.bd::8ae6c006-2eb5-40e5-8d24-98de418503ec" providerId="AD" clId="Web-{33521F4A-0FCE-4C35-AF5B-C410F362B3BD}" dt="2022-08-30T10:33:42.753" v="0" actId="1076"/>
          <ac:spMkLst>
            <pc:docMk/>
            <pc:sldMk cId="2778246567" sldId="256"/>
            <ac:spMk id="4" creationId="{4574D790-E73F-7D4F-8076-2A1F198D2A5C}"/>
          </ac:spMkLst>
        </pc:spChg>
      </pc:sldChg>
    </pc:docChg>
  </pc:docChgLst>
  <pc:docChgLst>
    <pc:chgData name="1706063 - Tamim Ahmed" userId="S::1706063@eee.buet.ac.bd::28bdbdc4-aeed-4706-aa3c-0b394040c707" providerId="AD" clId="Web-{78EC6B01-5C80-40EC-81B7-3847DB2C8298}"/>
    <pc:docChg chg="modSld">
      <pc:chgData name="1706063 - Tamim Ahmed" userId="S::1706063@eee.buet.ac.bd::28bdbdc4-aeed-4706-aa3c-0b394040c707" providerId="AD" clId="Web-{78EC6B01-5C80-40EC-81B7-3847DB2C8298}" dt="2022-08-30T11:20:37.021" v="901" actId="20577"/>
      <pc:docMkLst>
        <pc:docMk/>
      </pc:docMkLst>
      <pc:sldChg chg="delSp modSp">
        <pc:chgData name="1706063 - Tamim Ahmed" userId="S::1706063@eee.buet.ac.bd::28bdbdc4-aeed-4706-aa3c-0b394040c707" providerId="AD" clId="Web-{78EC6B01-5C80-40EC-81B7-3847DB2C8298}" dt="2022-08-30T11:20:37.021" v="901" actId="20577"/>
        <pc:sldMkLst>
          <pc:docMk/>
          <pc:sldMk cId="2984699319" sldId="257"/>
        </pc:sldMkLst>
        <pc:spChg chg="mod">
          <ac:chgData name="1706063 - Tamim Ahmed" userId="S::1706063@eee.buet.ac.bd::28bdbdc4-aeed-4706-aa3c-0b394040c707" providerId="AD" clId="Web-{78EC6B01-5C80-40EC-81B7-3847DB2C8298}" dt="2022-08-30T11:20:37.021" v="901" actId="20577"/>
          <ac:spMkLst>
            <pc:docMk/>
            <pc:sldMk cId="2984699319" sldId="257"/>
            <ac:spMk id="5" creationId="{51B2C38B-4AC5-9248-B4C6-67239E72DC1E}"/>
          </ac:spMkLst>
        </pc:spChg>
        <pc:picChg chg="del">
          <ac:chgData name="1706063 - Tamim Ahmed" userId="S::1706063@eee.buet.ac.bd::28bdbdc4-aeed-4706-aa3c-0b394040c707" providerId="AD" clId="Web-{78EC6B01-5C80-40EC-81B7-3847DB2C8298}" dt="2022-08-30T11:11:35.740" v="602"/>
          <ac:picMkLst>
            <pc:docMk/>
            <pc:sldMk cId="2984699319" sldId="257"/>
            <ac:picMk id="2050" creationId="{A9C13C30-FE7C-B14D-9862-EE1B8009ECB0}"/>
          </ac:picMkLst>
        </pc:picChg>
        <pc:picChg chg="del">
          <ac:chgData name="1706063 - Tamim Ahmed" userId="S::1706063@eee.buet.ac.bd::28bdbdc4-aeed-4706-aa3c-0b394040c707" providerId="AD" clId="Web-{78EC6B01-5C80-40EC-81B7-3847DB2C8298}" dt="2022-08-30T11:11:33.912" v="601"/>
          <ac:picMkLst>
            <pc:docMk/>
            <pc:sldMk cId="2984699319" sldId="257"/>
            <ac:picMk id="2052" creationId="{5F91A2EC-C10B-FD41-8460-CE0F8689DB75}"/>
          </ac:picMkLst>
        </pc:picChg>
        <pc:picChg chg="del">
          <ac:chgData name="1706063 - Tamim Ahmed" userId="S::1706063@eee.buet.ac.bd::28bdbdc4-aeed-4706-aa3c-0b394040c707" providerId="AD" clId="Web-{78EC6B01-5C80-40EC-81B7-3847DB2C8298}" dt="2022-08-30T11:11:31.725" v="600"/>
          <ac:picMkLst>
            <pc:docMk/>
            <pc:sldMk cId="2984699319" sldId="257"/>
            <ac:picMk id="2054" creationId="{2B338946-AB53-E24B-BF24-1CE464DDC5EA}"/>
          </ac:picMkLst>
        </pc:picChg>
      </pc:sldChg>
      <pc:sldChg chg="modSp">
        <pc:chgData name="1706063 - Tamim Ahmed" userId="S::1706063@eee.buet.ac.bd::28bdbdc4-aeed-4706-aa3c-0b394040c707" providerId="AD" clId="Web-{78EC6B01-5C80-40EC-81B7-3847DB2C8298}" dt="2022-08-30T11:08:54.674" v="599" actId="20577"/>
        <pc:sldMkLst>
          <pc:docMk/>
          <pc:sldMk cId="2278554073" sldId="280"/>
        </pc:sldMkLst>
        <pc:spChg chg="mod">
          <ac:chgData name="1706063 - Tamim Ahmed" userId="S::1706063@eee.buet.ac.bd::28bdbdc4-aeed-4706-aa3c-0b394040c707" providerId="AD" clId="Web-{78EC6B01-5C80-40EC-81B7-3847DB2C8298}" dt="2022-08-30T11:08:54.674" v="599" actId="20577"/>
          <ac:spMkLst>
            <pc:docMk/>
            <pc:sldMk cId="2278554073" sldId="280"/>
            <ac:spMk id="5" creationId="{51B2C38B-4AC5-9248-B4C6-67239E72DC1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0F265C-9DF2-E8FB-C281-49A95720C6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EC688A12-072E-E9DD-75D8-792036B5CA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5F0298-9D9B-42EE-9FBC-5BF5BA8C94E8}" type="datetimeFigureOut">
              <a:rPr lang="en-GB" smtClean="0"/>
              <a:t>23/11/2024</a:t>
            </a:fld>
            <a:endParaRPr lang="en-GB"/>
          </a:p>
        </p:txBody>
      </p:sp>
      <p:sp>
        <p:nvSpPr>
          <p:cNvPr id="4" name="Footer Placeholder 3">
            <a:extLst>
              <a:ext uri="{FF2B5EF4-FFF2-40B4-BE49-F238E27FC236}">
                <a16:creationId xmlns:a16="http://schemas.microsoft.com/office/drawing/2014/main" id="{A4286D79-EFC6-014D-40F3-68F8FB024E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E0CA9D36-8240-DBBB-128E-9E573BE9AC2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3C436C1-A97E-48B9-A38A-E4B8449736C9}" type="slidenum">
              <a:rPr lang="en-GB" smtClean="0"/>
              <a:t>‹#›</a:t>
            </a:fld>
            <a:endParaRPr lang="en-GB"/>
          </a:p>
        </p:txBody>
      </p:sp>
    </p:spTree>
    <p:extLst>
      <p:ext uri="{BB962C8B-B14F-4D97-AF65-F5344CB8AC3E}">
        <p14:creationId xmlns:p14="http://schemas.microsoft.com/office/powerpoint/2010/main" val="1291430778"/>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svg>
</file>

<file path=ppt/media/image30.jpg>
</file>

<file path=ppt/media/image31.jpg>
</file>

<file path=ppt/media/image32.jpg>
</file>

<file path=ppt/media/image3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x-non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6F15EC-E103-EA4C-8F3D-F70BFBFE368F}" type="datetimeFigureOut">
              <a:rPr lang="x-none" smtClean="0"/>
              <a:t>11/23/2024</a:t>
            </a:fld>
            <a:endParaRPr lang="x-non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x-non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x-non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15D39E-BF79-5044-9B9C-292D64001D90}" type="slidenum">
              <a:rPr lang="x-none" smtClean="0"/>
              <a:t>‹#›</a:t>
            </a:fld>
            <a:endParaRPr lang="x-none"/>
          </a:p>
        </p:txBody>
      </p:sp>
    </p:spTree>
    <p:extLst>
      <p:ext uri="{BB962C8B-B14F-4D97-AF65-F5344CB8AC3E}">
        <p14:creationId xmlns:p14="http://schemas.microsoft.com/office/powerpoint/2010/main" val="1300343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GB" dirty="0"/>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21" name="Footer Placeholder 20"/>
          <p:cNvSpPr>
            <a:spLocks noGrp="1"/>
          </p:cNvSpPr>
          <p:nvPr>
            <p:ph type="ftr" sz="quarter" idx="11"/>
          </p:nvPr>
        </p:nvSpPr>
        <p:spPr>
          <a:xfrm>
            <a:off x="1453896" y="5211060"/>
            <a:ext cx="5905500" cy="228600"/>
          </a:xfrm>
          <a:prstGeom prst="rect">
            <a:avLst/>
          </a:prstGeom>
        </p:spPr>
        <p:txBody>
          <a:bodyPr/>
          <a:lstStyle>
            <a:lvl1pPr algn="l">
              <a:defRPr>
                <a:solidFill>
                  <a:schemeClr val="tx1">
                    <a:lumMod val="75000"/>
                    <a:lumOff val="25000"/>
                  </a:schemeClr>
                </a:solidFill>
              </a:defRPr>
            </a:lvl1pPr>
          </a:lstStyle>
          <a:p>
            <a:r>
              <a:rPr lang="en-GB"/>
              <a:t>Title of the Project</a:t>
            </a:r>
            <a:endParaRPr lang="x-none"/>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E9C29D53-9981-884B-B5B6-B5743DF81FD1}" type="slidenum">
              <a:rPr lang="x-none" smtClean="0"/>
              <a:t>‹#›</a:t>
            </a:fld>
            <a:endParaRPr lang="x-none"/>
          </a:p>
        </p:txBody>
      </p:sp>
      <p:sp>
        <p:nvSpPr>
          <p:cNvPr id="23" name="Rectangle 22">
            <a:extLst>
              <a:ext uri="{FF2B5EF4-FFF2-40B4-BE49-F238E27FC236}">
                <a16:creationId xmlns:a16="http://schemas.microsoft.com/office/drawing/2014/main" id="{ACC9C879-EF2D-BA4E-B6A9-D4377737278E}"/>
              </a:ext>
            </a:extLst>
          </p:cNvPr>
          <p:cNvSpPr/>
          <p:nvPr userDrawn="1"/>
        </p:nvSpPr>
        <p:spPr>
          <a:xfrm>
            <a:off x="0" y="0"/>
            <a:ext cx="12192000" cy="156226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2400" dirty="0">
                <a:latin typeface="Arial" panose="020B0604020202020204" pitchFamily="34" charset="0"/>
                <a:cs typeface="Arial" panose="020B0604020202020204" pitchFamily="34" charset="0"/>
              </a:rPr>
              <a:t>EEE 416 – Microprocessor and Embedded Systems Laboratory</a:t>
            </a:r>
          </a:p>
          <a:p>
            <a:pPr marL="0" marR="0" lvl="0" indent="0" algn="ctr" defTabSz="457200" rtl="0" eaLnBrk="1" fontAlgn="auto" latinLnBrk="0" hangingPunct="1">
              <a:lnSpc>
                <a:spcPct val="100000"/>
              </a:lnSpc>
              <a:spcBef>
                <a:spcPts val="0"/>
              </a:spcBef>
              <a:spcAft>
                <a:spcPts val="0"/>
              </a:spcAft>
              <a:buClrTx/>
              <a:buSzTx/>
              <a:buFontTx/>
              <a:buNone/>
              <a:tabLst/>
              <a:defRPr/>
            </a:pPr>
            <a:r>
              <a:rPr lang="x-none" sz="2800" dirty="0">
                <a:latin typeface="Arial" panose="020B0604020202020204" pitchFamily="34" charset="0"/>
                <a:cs typeface="Arial" panose="020B0604020202020204" pitchFamily="34" charset="0"/>
              </a:rPr>
              <a:t>Jan 202</a:t>
            </a:r>
            <a:r>
              <a:rPr lang="en-US" sz="2800" dirty="0">
                <a:latin typeface="Arial" panose="020B0604020202020204" pitchFamily="34" charset="0"/>
                <a:cs typeface="Arial" panose="020B0604020202020204" pitchFamily="34" charset="0"/>
              </a:rPr>
              <a:t>2</a:t>
            </a:r>
            <a:r>
              <a:rPr lang="x-none" sz="2800" dirty="0">
                <a:latin typeface="Arial" panose="020B0604020202020204" pitchFamily="34" charset="0"/>
                <a:cs typeface="Arial" panose="020B0604020202020204" pitchFamily="34" charset="0"/>
              </a:rPr>
              <a:t> Level-4 Term-I Section A</a:t>
            </a:r>
          </a:p>
          <a:p>
            <a:pPr algn="ctr"/>
            <a:r>
              <a:rPr lang="x-none" sz="3600" dirty="0">
                <a:latin typeface="Arial" panose="020B0604020202020204" pitchFamily="34" charset="0"/>
                <a:cs typeface="Arial" panose="020B0604020202020204" pitchFamily="34" charset="0"/>
              </a:rPr>
              <a:t>Final Project Demonstration</a:t>
            </a:r>
          </a:p>
        </p:txBody>
      </p:sp>
      <p:sp>
        <p:nvSpPr>
          <p:cNvPr id="24" name="Rectangle 23">
            <a:extLst>
              <a:ext uri="{FF2B5EF4-FFF2-40B4-BE49-F238E27FC236}">
                <a16:creationId xmlns:a16="http://schemas.microsoft.com/office/drawing/2014/main" id="{A799C6A4-662A-4C47-AB70-4A7A449F40AE}"/>
              </a:ext>
            </a:extLst>
          </p:cNvPr>
          <p:cNvSpPr/>
          <p:nvPr userDrawn="1"/>
        </p:nvSpPr>
        <p:spPr>
          <a:xfrm>
            <a:off x="0" y="5968657"/>
            <a:ext cx="12192000" cy="88934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2865755" algn="ctr"/>
                <a:tab pos="5731510" algn="r"/>
              </a:tabLst>
            </a:pPr>
            <a:r>
              <a:rPr lang="en-US" sz="1800" cap="small" spc="160" dirty="0">
                <a:effectLst/>
                <a:latin typeface="Arial" panose="020B0604020202020204" pitchFamily="34" charset="0"/>
                <a:ea typeface="Times New Roman" panose="02020603050405020304" pitchFamily="18" charset="0"/>
                <a:cs typeface="Arial" panose="020B0604020202020204" pitchFamily="34" charset="0"/>
              </a:rPr>
              <a:t>Bangladesh University of Engineering and Technology</a:t>
            </a:r>
            <a:endParaRPr lang="en-GB" sz="1800" dirty="0">
              <a:effectLst/>
              <a:latin typeface="Arial" panose="020B0604020202020204" pitchFamily="34" charset="0"/>
              <a:ea typeface="Times New Roman" panose="02020603050405020304" pitchFamily="18" charset="0"/>
              <a:cs typeface="Arial" panose="020B0604020202020204" pitchFamily="34" charset="0"/>
            </a:endParaRPr>
          </a:p>
          <a:p>
            <a:pPr algn="ctr"/>
            <a:r>
              <a:rPr lang="en-US" sz="1800" cap="small" spc="160" dirty="0">
                <a:effectLst/>
                <a:latin typeface="Arial" panose="020B0604020202020204" pitchFamily="34" charset="0"/>
                <a:ea typeface="Times New Roman" panose="02020603050405020304" pitchFamily="18" charset="0"/>
                <a:cs typeface="Arial" panose="020B0604020202020204" pitchFamily="34" charset="0"/>
              </a:rPr>
              <a:t>Department of Electrical and Electronic Engineering</a:t>
            </a:r>
            <a:endParaRPr lang="x-none" sz="2400" dirty="0">
              <a:latin typeface="Arial" panose="020B0604020202020204" pitchFamily="34" charset="0"/>
              <a:cs typeface="Arial" panose="020B0604020202020204" pitchFamily="34" charset="0"/>
            </a:endParaRPr>
          </a:p>
        </p:txBody>
      </p:sp>
      <p:pic>
        <p:nvPicPr>
          <p:cNvPr id="9" name="Graphic 8">
            <a:extLst>
              <a:ext uri="{FF2B5EF4-FFF2-40B4-BE49-F238E27FC236}">
                <a16:creationId xmlns:a16="http://schemas.microsoft.com/office/drawing/2014/main" id="{89B5FDC4-269D-0A46-8DED-E482158D83E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84048"/>
          <a:stretch/>
        </p:blipFill>
        <p:spPr>
          <a:xfrm>
            <a:off x="1682496" y="6046044"/>
            <a:ext cx="793630" cy="734567"/>
          </a:xfrm>
          <a:prstGeom prst="rect">
            <a:avLst/>
          </a:prstGeom>
        </p:spPr>
      </p:pic>
    </p:spTree>
    <p:extLst>
      <p:ext uri="{BB962C8B-B14F-4D97-AF65-F5344CB8AC3E}">
        <p14:creationId xmlns:p14="http://schemas.microsoft.com/office/powerpoint/2010/main" val="44689213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C9649038-E67C-F32D-3A4E-49766B9CE12F}"/>
              </a:ext>
            </a:extLst>
          </p:cNvPr>
          <p:cNvSpPr>
            <a:spLocks noGrp="1"/>
          </p:cNvSpPr>
          <p:nvPr>
            <p:ph type="dt" sz="half" idx="10"/>
          </p:nvPr>
        </p:nvSpPr>
        <p:spPr/>
        <p:txBody>
          <a:bodyPr/>
          <a:lstStyle/>
          <a:p>
            <a:r>
              <a:rPr lang="en-US"/>
              <a:t>EEE 416 (2022) – Final Project Group A.XY</a:t>
            </a:r>
            <a:endParaRPr lang="x-none" dirty="0"/>
          </a:p>
        </p:txBody>
      </p:sp>
      <p:sp>
        <p:nvSpPr>
          <p:cNvPr id="5" name="Footer Placeholder 4">
            <a:extLst>
              <a:ext uri="{FF2B5EF4-FFF2-40B4-BE49-F238E27FC236}">
                <a16:creationId xmlns:a16="http://schemas.microsoft.com/office/drawing/2014/main" id="{D54079AD-4F4B-2A08-E54B-560665B9ABE1}"/>
              </a:ext>
            </a:extLst>
          </p:cNvPr>
          <p:cNvSpPr>
            <a:spLocks noGrp="1"/>
          </p:cNvSpPr>
          <p:nvPr>
            <p:ph type="ftr" sz="quarter" idx="11"/>
          </p:nvPr>
        </p:nvSpPr>
        <p:spPr/>
        <p:txBody>
          <a:bodyPr/>
          <a:lstStyle/>
          <a:p>
            <a:pPr algn="ctr"/>
            <a:r>
              <a:rPr lang="x-none"/>
              <a:t>Title of the Project</a:t>
            </a:r>
            <a:endParaRPr lang="x-none" dirty="0"/>
          </a:p>
        </p:txBody>
      </p:sp>
      <p:sp>
        <p:nvSpPr>
          <p:cNvPr id="6" name="Slide Number Placeholder 5">
            <a:extLst>
              <a:ext uri="{FF2B5EF4-FFF2-40B4-BE49-F238E27FC236}">
                <a16:creationId xmlns:a16="http://schemas.microsoft.com/office/drawing/2014/main" id="{B2FBC4AE-B903-2951-368D-1CD59AE1F142}"/>
              </a:ext>
            </a:extLst>
          </p:cNvPr>
          <p:cNvSpPr>
            <a:spLocks noGrp="1"/>
          </p:cNvSpPr>
          <p:nvPr>
            <p:ph type="sldNum" sz="quarter" idx="12"/>
          </p:nvPr>
        </p:nvSpPr>
        <p:spPr/>
        <p:txBody>
          <a:bodyPr/>
          <a:lstStyle/>
          <a:p>
            <a:fld id="{E9C29D53-9981-884B-B5B6-B5743DF81FD1}" type="slidenum">
              <a:rPr lang="x-none" smtClean="0"/>
              <a:pPr/>
              <a:t>‹#›</a:t>
            </a:fld>
            <a:endParaRPr lang="x-none" dirty="0"/>
          </a:p>
        </p:txBody>
      </p:sp>
    </p:spTree>
    <p:extLst>
      <p:ext uri="{BB962C8B-B14F-4D97-AF65-F5344CB8AC3E}">
        <p14:creationId xmlns:p14="http://schemas.microsoft.com/office/powerpoint/2010/main" val="3219430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Slide Number Placeholder 6"/>
          <p:cNvSpPr>
            <a:spLocks noGrp="1"/>
          </p:cNvSpPr>
          <p:nvPr>
            <p:ph type="sldNum" sz="quarter" idx="12"/>
          </p:nvPr>
        </p:nvSpPr>
        <p:spPr/>
        <p:txBody>
          <a:bodyPr/>
          <a:lstStyle/>
          <a:p>
            <a:fld id="{E9C29D53-9981-884B-B5B6-B5743DF81FD1}" type="slidenum">
              <a:rPr lang="x-none" smtClean="0"/>
              <a:t>‹#›</a:t>
            </a:fld>
            <a:endParaRPr lang="x-none"/>
          </a:p>
        </p:txBody>
      </p:sp>
      <p:sp>
        <p:nvSpPr>
          <p:cNvPr id="9" name="Date Placeholder 5">
            <a:extLst>
              <a:ext uri="{FF2B5EF4-FFF2-40B4-BE49-F238E27FC236}">
                <a16:creationId xmlns:a16="http://schemas.microsoft.com/office/drawing/2014/main" id="{7A532869-E847-B04C-9454-B1BBC68D6D5E}"/>
              </a:ext>
            </a:extLst>
          </p:cNvPr>
          <p:cNvSpPr>
            <a:spLocks noGrp="1"/>
          </p:cNvSpPr>
          <p:nvPr>
            <p:ph type="dt" sz="half" idx="10"/>
          </p:nvPr>
        </p:nvSpPr>
        <p:spPr>
          <a:xfrm>
            <a:off x="432486" y="6501637"/>
            <a:ext cx="4825314" cy="375412"/>
          </a:xfrm>
        </p:spPr>
        <p:txBody>
          <a:bodyPr/>
          <a:lstStyle/>
          <a:p>
            <a:r>
              <a:rPr lang="en-US"/>
              <a:t>EEE 416 (2022) – Final Project Group A.XY</a:t>
            </a:r>
            <a:endParaRPr lang="x-none" dirty="0"/>
          </a:p>
        </p:txBody>
      </p:sp>
      <p:sp>
        <p:nvSpPr>
          <p:cNvPr id="10" name="Footer Placeholder 6">
            <a:extLst>
              <a:ext uri="{FF2B5EF4-FFF2-40B4-BE49-F238E27FC236}">
                <a16:creationId xmlns:a16="http://schemas.microsoft.com/office/drawing/2014/main" id="{39C3B094-71D1-654C-855E-07B8BFC1B41C}"/>
              </a:ext>
            </a:extLst>
          </p:cNvPr>
          <p:cNvSpPr>
            <a:spLocks noGrp="1"/>
          </p:cNvSpPr>
          <p:nvPr>
            <p:ph type="ftr" sz="quarter" idx="11"/>
          </p:nvPr>
        </p:nvSpPr>
        <p:spPr>
          <a:xfrm>
            <a:off x="5257800" y="6482588"/>
            <a:ext cx="6153150" cy="375412"/>
          </a:xfrm>
        </p:spPr>
        <p:txBody>
          <a:bodyPr/>
          <a:lstStyle/>
          <a:p>
            <a:r>
              <a:rPr lang="x-none" dirty="0"/>
              <a:t>Title of the Project</a:t>
            </a:r>
          </a:p>
        </p:txBody>
      </p:sp>
    </p:spTree>
    <p:extLst>
      <p:ext uri="{BB962C8B-B14F-4D97-AF65-F5344CB8AC3E}">
        <p14:creationId xmlns:p14="http://schemas.microsoft.com/office/powerpoint/2010/main" val="42374556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Slide Number Placeholder 8"/>
          <p:cNvSpPr>
            <a:spLocks noGrp="1"/>
          </p:cNvSpPr>
          <p:nvPr>
            <p:ph type="sldNum" sz="quarter" idx="12"/>
          </p:nvPr>
        </p:nvSpPr>
        <p:spPr/>
        <p:txBody>
          <a:bodyPr/>
          <a:lstStyle/>
          <a:p>
            <a:fld id="{E9C29D53-9981-884B-B5B6-B5743DF81FD1}" type="slidenum">
              <a:rPr lang="x-none" smtClean="0"/>
              <a:t>‹#›</a:t>
            </a:fld>
            <a:endParaRPr lang="x-none"/>
          </a:p>
        </p:txBody>
      </p:sp>
      <p:sp>
        <p:nvSpPr>
          <p:cNvPr id="10" name="Date Placeholder 5">
            <a:extLst>
              <a:ext uri="{FF2B5EF4-FFF2-40B4-BE49-F238E27FC236}">
                <a16:creationId xmlns:a16="http://schemas.microsoft.com/office/drawing/2014/main" id="{3AA596F9-6385-224E-8B6A-509678335D14}"/>
              </a:ext>
            </a:extLst>
          </p:cNvPr>
          <p:cNvSpPr>
            <a:spLocks noGrp="1"/>
          </p:cNvSpPr>
          <p:nvPr>
            <p:ph type="dt" sz="half" idx="10"/>
          </p:nvPr>
        </p:nvSpPr>
        <p:spPr>
          <a:xfrm>
            <a:off x="432486" y="6501637"/>
            <a:ext cx="4825314" cy="375412"/>
          </a:xfrm>
        </p:spPr>
        <p:txBody>
          <a:bodyPr/>
          <a:lstStyle/>
          <a:p>
            <a:r>
              <a:rPr lang="en-US"/>
              <a:t>EEE 416 (2022) – Final Project Group A.XY</a:t>
            </a:r>
            <a:endParaRPr lang="x-none" dirty="0"/>
          </a:p>
        </p:txBody>
      </p:sp>
      <p:sp>
        <p:nvSpPr>
          <p:cNvPr id="11" name="Footer Placeholder 6">
            <a:extLst>
              <a:ext uri="{FF2B5EF4-FFF2-40B4-BE49-F238E27FC236}">
                <a16:creationId xmlns:a16="http://schemas.microsoft.com/office/drawing/2014/main" id="{1CB05F73-B36B-5A48-81EA-E76B135758B3}"/>
              </a:ext>
            </a:extLst>
          </p:cNvPr>
          <p:cNvSpPr>
            <a:spLocks noGrp="1"/>
          </p:cNvSpPr>
          <p:nvPr>
            <p:ph type="ftr" sz="quarter" idx="11"/>
          </p:nvPr>
        </p:nvSpPr>
        <p:spPr>
          <a:xfrm>
            <a:off x="5257800" y="6482588"/>
            <a:ext cx="6153150" cy="375412"/>
          </a:xfrm>
        </p:spPr>
        <p:txBody>
          <a:bodyPr/>
          <a:lstStyle/>
          <a:p>
            <a:r>
              <a:rPr lang="x-none" dirty="0"/>
              <a:t>Title of the Project</a:t>
            </a:r>
          </a:p>
        </p:txBody>
      </p:sp>
    </p:spTree>
    <p:extLst>
      <p:ext uri="{BB962C8B-B14F-4D97-AF65-F5344CB8AC3E}">
        <p14:creationId xmlns:p14="http://schemas.microsoft.com/office/powerpoint/2010/main" val="3184022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5" name="Slide Number Placeholder 4"/>
          <p:cNvSpPr>
            <a:spLocks noGrp="1"/>
          </p:cNvSpPr>
          <p:nvPr>
            <p:ph type="sldNum" sz="quarter" idx="12"/>
          </p:nvPr>
        </p:nvSpPr>
        <p:spPr/>
        <p:txBody>
          <a:bodyPr/>
          <a:lstStyle/>
          <a:p>
            <a:fld id="{E9C29D53-9981-884B-B5B6-B5743DF81FD1}" type="slidenum">
              <a:rPr lang="x-none" smtClean="0"/>
              <a:t>‹#›</a:t>
            </a:fld>
            <a:endParaRPr lang="x-none"/>
          </a:p>
        </p:txBody>
      </p:sp>
      <p:sp>
        <p:nvSpPr>
          <p:cNvPr id="6" name="Date Placeholder 5">
            <a:extLst>
              <a:ext uri="{FF2B5EF4-FFF2-40B4-BE49-F238E27FC236}">
                <a16:creationId xmlns:a16="http://schemas.microsoft.com/office/drawing/2014/main" id="{24A8BE3A-860F-304A-9628-0D1C6721E98C}"/>
              </a:ext>
            </a:extLst>
          </p:cNvPr>
          <p:cNvSpPr>
            <a:spLocks noGrp="1"/>
          </p:cNvSpPr>
          <p:nvPr>
            <p:ph type="dt" sz="half" idx="10"/>
          </p:nvPr>
        </p:nvSpPr>
        <p:spPr>
          <a:xfrm>
            <a:off x="432486" y="6501637"/>
            <a:ext cx="4825314" cy="375412"/>
          </a:xfrm>
        </p:spPr>
        <p:txBody>
          <a:bodyPr/>
          <a:lstStyle/>
          <a:p>
            <a:r>
              <a:rPr lang="en-US"/>
              <a:t>EEE 416 (2022) – Final Project Group A.XY</a:t>
            </a:r>
            <a:endParaRPr lang="x-none" dirty="0"/>
          </a:p>
        </p:txBody>
      </p:sp>
      <p:sp>
        <p:nvSpPr>
          <p:cNvPr id="7" name="Footer Placeholder 6">
            <a:extLst>
              <a:ext uri="{FF2B5EF4-FFF2-40B4-BE49-F238E27FC236}">
                <a16:creationId xmlns:a16="http://schemas.microsoft.com/office/drawing/2014/main" id="{78BF763A-9E9F-6745-958E-87128C40B814}"/>
              </a:ext>
            </a:extLst>
          </p:cNvPr>
          <p:cNvSpPr>
            <a:spLocks noGrp="1"/>
          </p:cNvSpPr>
          <p:nvPr>
            <p:ph type="ftr" sz="quarter" idx="11"/>
          </p:nvPr>
        </p:nvSpPr>
        <p:spPr>
          <a:xfrm>
            <a:off x="5257800" y="6482588"/>
            <a:ext cx="6153150" cy="375412"/>
          </a:xfrm>
        </p:spPr>
        <p:txBody>
          <a:bodyPr/>
          <a:lstStyle/>
          <a:p>
            <a:r>
              <a:rPr lang="x-none" dirty="0"/>
              <a:t>Title of the Project</a:t>
            </a:r>
          </a:p>
        </p:txBody>
      </p:sp>
    </p:spTree>
    <p:extLst>
      <p:ext uri="{BB962C8B-B14F-4D97-AF65-F5344CB8AC3E}">
        <p14:creationId xmlns:p14="http://schemas.microsoft.com/office/powerpoint/2010/main" val="1448220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9C29D53-9981-884B-B5B6-B5743DF81FD1}" type="slidenum">
              <a:rPr lang="x-none" smtClean="0"/>
              <a:t>‹#›</a:t>
            </a:fld>
            <a:endParaRPr lang="x-none"/>
          </a:p>
        </p:txBody>
      </p:sp>
      <p:sp>
        <p:nvSpPr>
          <p:cNvPr id="5" name="Date Placeholder 5">
            <a:extLst>
              <a:ext uri="{FF2B5EF4-FFF2-40B4-BE49-F238E27FC236}">
                <a16:creationId xmlns:a16="http://schemas.microsoft.com/office/drawing/2014/main" id="{7E522AF0-01E9-C04B-A4BD-1E790BA6B079}"/>
              </a:ext>
            </a:extLst>
          </p:cNvPr>
          <p:cNvSpPr>
            <a:spLocks noGrp="1"/>
          </p:cNvSpPr>
          <p:nvPr>
            <p:ph type="dt" sz="half" idx="10"/>
          </p:nvPr>
        </p:nvSpPr>
        <p:spPr>
          <a:xfrm>
            <a:off x="432486" y="6501637"/>
            <a:ext cx="4825314" cy="375412"/>
          </a:xfrm>
        </p:spPr>
        <p:txBody>
          <a:bodyPr/>
          <a:lstStyle/>
          <a:p>
            <a:r>
              <a:rPr lang="en-US"/>
              <a:t>EEE 416 (2022) – Final Project Group A.XY</a:t>
            </a:r>
            <a:endParaRPr lang="x-none" dirty="0"/>
          </a:p>
        </p:txBody>
      </p:sp>
      <p:sp>
        <p:nvSpPr>
          <p:cNvPr id="6" name="Footer Placeholder 6">
            <a:extLst>
              <a:ext uri="{FF2B5EF4-FFF2-40B4-BE49-F238E27FC236}">
                <a16:creationId xmlns:a16="http://schemas.microsoft.com/office/drawing/2014/main" id="{6FE88DDB-FE65-5846-A692-EED395E9C200}"/>
              </a:ext>
            </a:extLst>
          </p:cNvPr>
          <p:cNvSpPr>
            <a:spLocks noGrp="1"/>
          </p:cNvSpPr>
          <p:nvPr>
            <p:ph type="ftr" sz="quarter" idx="11"/>
          </p:nvPr>
        </p:nvSpPr>
        <p:spPr>
          <a:xfrm>
            <a:off x="5257800" y="6482588"/>
            <a:ext cx="6153150" cy="375412"/>
          </a:xfrm>
        </p:spPr>
        <p:txBody>
          <a:bodyPr/>
          <a:lstStyle/>
          <a:p>
            <a:r>
              <a:rPr lang="x-none" dirty="0"/>
              <a:t>Title of the Project</a:t>
            </a:r>
          </a:p>
        </p:txBody>
      </p:sp>
    </p:spTree>
    <p:extLst>
      <p:ext uri="{BB962C8B-B14F-4D97-AF65-F5344CB8AC3E}">
        <p14:creationId xmlns:p14="http://schemas.microsoft.com/office/powerpoint/2010/main" val="3970478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852ED7D-C8C9-FC45-9D41-2B197068D5F8}"/>
              </a:ext>
            </a:extLst>
          </p:cNvPr>
          <p:cNvSpPr/>
          <p:nvPr userDrawn="1"/>
        </p:nvSpPr>
        <p:spPr>
          <a:xfrm>
            <a:off x="1" y="6457189"/>
            <a:ext cx="12192000" cy="4131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 name="Title Placeholder 1"/>
          <p:cNvSpPr>
            <a:spLocks noGrp="1"/>
          </p:cNvSpPr>
          <p:nvPr>
            <p:ph type="title"/>
          </p:nvPr>
        </p:nvSpPr>
        <p:spPr>
          <a:xfrm>
            <a:off x="1066800" y="459714"/>
            <a:ext cx="10058400" cy="729006"/>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1066800" y="1493520"/>
            <a:ext cx="10058400" cy="4541520"/>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5"/>
          <p:cNvSpPr>
            <a:spLocks noGrp="1"/>
          </p:cNvSpPr>
          <p:nvPr>
            <p:ph type="sldNum" sz="quarter" idx="4"/>
          </p:nvPr>
        </p:nvSpPr>
        <p:spPr>
          <a:xfrm>
            <a:off x="11410950" y="6501638"/>
            <a:ext cx="521970" cy="308530"/>
          </a:xfrm>
          <a:prstGeom prst="rect">
            <a:avLst/>
          </a:prstGeom>
        </p:spPr>
        <p:txBody>
          <a:bodyPr vert="horz" lIns="91440" tIns="45720" rIns="91440" bIns="45720" rtlCol="0" anchor="b"/>
          <a:lstStyle>
            <a:lvl1pPr algn="r">
              <a:defRPr sz="1400" b="1">
                <a:solidFill>
                  <a:schemeClr val="bg1"/>
                </a:solidFill>
              </a:defRPr>
            </a:lvl1pPr>
          </a:lstStyle>
          <a:p>
            <a:fld id="{E9C29D53-9981-884B-B5B6-B5743DF81FD1}" type="slidenum">
              <a:rPr lang="x-none" smtClean="0"/>
              <a:pPr/>
              <a:t>‹#›</a:t>
            </a:fld>
            <a:endParaRPr lang="x-none" dirty="0"/>
          </a:p>
        </p:txBody>
      </p:sp>
      <p:pic>
        <p:nvPicPr>
          <p:cNvPr id="9" name="Graphic 8">
            <a:extLst>
              <a:ext uri="{FF2B5EF4-FFF2-40B4-BE49-F238E27FC236}">
                <a16:creationId xmlns:a16="http://schemas.microsoft.com/office/drawing/2014/main" id="{8D083A58-BF4A-C247-A39E-31621332A2F9}"/>
              </a:ext>
            </a:extLst>
          </p:cNvPr>
          <p:cNvPicPr>
            <a:picLocks noChangeAspect="1"/>
          </p:cNvPicPr>
          <p:nvPr userDrawn="1"/>
        </p:nvPicPr>
        <p:blipFill rotWithShape="1">
          <a:blip r:embed="rId8">
            <a:extLst>
              <a:ext uri="{96DAC541-7B7A-43D3-8B79-37D633B846F1}">
                <asvg:svgBlip xmlns:asvg="http://schemas.microsoft.com/office/drawing/2016/SVG/main" r:embed="rId9"/>
              </a:ext>
            </a:extLst>
          </a:blip>
          <a:srcRect r="84048"/>
          <a:stretch/>
        </p:blipFill>
        <p:spPr>
          <a:xfrm>
            <a:off x="51125" y="6457189"/>
            <a:ext cx="381361" cy="352979"/>
          </a:xfrm>
          <a:prstGeom prst="rect">
            <a:avLst/>
          </a:prstGeom>
        </p:spPr>
      </p:pic>
      <p:sp>
        <p:nvSpPr>
          <p:cNvPr id="10" name="Date Placeholder 5">
            <a:extLst>
              <a:ext uri="{FF2B5EF4-FFF2-40B4-BE49-F238E27FC236}">
                <a16:creationId xmlns:a16="http://schemas.microsoft.com/office/drawing/2014/main" id="{576C60AE-BF9F-E948-A464-57EC6013BD0B}"/>
              </a:ext>
            </a:extLst>
          </p:cNvPr>
          <p:cNvSpPr>
            <a:spLocks noGrp="1"/>
          </p:cNvSpPr>
          <p:nvPr>
            <p:ph type="dt" sz="half" idx="2"/>
          </p:nvPr>
        </p:nvSpPr>
        <p:spPr>
          <a:xfrm>
            <a:off x="432486" y="6501637"/>
            <a:ext cx="3968064" cy="394119"/>
          </a:xfrm>
          <a:prstGeom prst="rect">
            <a:avLst/>
          </a:prstGeom>
        </p:spPr>
        <p:txBody>
          <a:bodyPr/>
          <a:lstStyle>
            <a:lvl1pPr>
              <a:defRPr>
                <a:solidFill>
                  <a:schemeClr val="bg1"/>
                </a:solidFill>
                <a:latin typeface="Arial Narrow" panose="020B0606020202030204" pitchFamily="34" charset="0"/>
              </a:defRPr>
            </a:lvl1pPr>
          </a:lstStyle>
          <a:p>
            <a:r>
              <a:rPr lang="en-US" dirty="0"/>
              <a:t>EEE 416 (2022) – Final Project Group A.XY</a:t>
            </a:r>
            <a:endParaRPr lang="x-none" dirty="0"/>
          </a:p>
        </p:txBody>
      </p:sp>
      <p:sp>
        <p:nvSpPr>
          <p:cNvPr id="11" name="Footer Placeholder 6">
            <a:extLst>
              <a:ext uri="{FF2B5EF4-FFF2-40B4-BE49-F238E27FC236}">
                <a16:creationId xmlns:a16="http://schemas.microsoft.com/office/drawing/2014/main" id="{DCD1120D-AD02-624F-AC7B-A52A109ECB59}"/>
              </a:ext>
            </a:extLst>
          </p:cNvPr>
          <p:cNvSpPr>
            <a:spLocks noGrp="1"/>
          </p:cNvSpPr>
          <p:nvPr>
            <p:ph type="ftr" sz="quarter" idx="3"/>
          </p:nvPr>
        </p:nvSpPr>
        <p:spPr>
          <a:xfrm>
            <a:off x="4400550" y="6507645"/>
            <a:ext cx="5000625" cy="375412"/>
          </a:xfrm>
          <a:prstGeom prst="rect">
            <a:avLst/>
          </a:prstGeom>
        </p:spPr>
        <p:txBody>
          <a:bodyPr/>
          <a:lstStyle>
            <a:lvl1pPr algn="l">
              <a:defRPr>
                <a:solidFill>
                  <a:schemeClr val="bg1"/>
                </a:solidFill>
                <a:latin typeface="Arial Narrow" panose="020B0606020202030204" pitchFamily="34" charset="0"/>
              </a:defRPr>
            </a:lvl1pPr>
          </a:lstStyle>
          <a:p>
            <a:r>
              <a:rPr lang="x-none" dirty="0"/>
              <a:t>Title of the Project</a:t>
            </a:r>
          </a:p>
        </p:txBody>
      </p:sp>
    </p:spTree>
    <p:extLst>
      <p:ext uri="{BB962C8B-B14F-4D97-AF65-F5344CB8AC3E}">
        <p14:creationId xmlns:p14="http://schemas.microsoft.com/office/powerpoint/2010/main" val="415582776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3" r:id="rId3"/>
    <p:sldLayoutId id="2147483714" r:id="rId4"/>
    <p:sldLayoutId id="2147483715" r:id="rId5"/>
    <p:sldLayoutId id="2147483716" r:id="rId6"/>
  </p:sldLayoutIdLst>
  <p:hf hdr="0"/>
  <p:txStyles>
    <p:titleStyle>
      <a:lvl1pPr algn="l" defTabSz="914400" rtl="0" eaLnBrk="1" latinLnBrk="0" hangingPunct="1">
        <a:lnSpc>
          <a:spcPct val="90000"/>
        </a:lnSpc>
        <a:spcBef>
          <a:spcPct val="0"/>
        </a:spcBef>
        <a:buNone/>
        <a:defRPr lang="en-US" sz="4400" kern="1200" cap="none" spc="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2400" kern="1200">
          <a:solidFill>
            <a:schemeClr val="tx1"/>
          </a:solidFill>
          <a:latin typeface="Arial" panose="020B0604020202020204" pitchFamily="34" charset="0"/>
          <a:ea typeface="+mn-ea"/>
          <a:cs typeface="Arial" panose="020B0604020202020204" pitchFamily="34" charset="0"/>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2000" kern="1200">
          <a:solidFill>
            <a:schemeClr val="tx1"/>
          </a:solidFill>
          <a:latin typeface="Arial" panose="020B0604020202020204" pitchFamily="34" charset="0"/>
          <a:ea typeface="+mn-ea"/>
          <a:cs typeface="Arial" panose="020B0604020202020204" pitchFamily="34" charset="0"/>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800" kern="1200">
          <a:solidFill>
            <a:schemeClr val="tx1"/>
          </a:solidFill>
          <a:latin typeface="Arial" panose="020B0604020202020204" pitchFamily="34" charset="0"/>
          <a:ea typeface="+mn-ea"/>
          <a:cs typeface="Arial" panose="020B0604020202020204" pitchFamily="34" charset="0"/>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800" kern="1200">
          <a:solidFill>
            <a:schemeClr val="tx1"/>
          </a:solidFill>
          <a:latin typeface="Arial" panose="020B0604020202020204" pitchFamily="34" charset="0"/>
          <a:ea typeface="+mn-ea"/>
          <a:cs typeface="Arial" panose="020B0604020202020204" pitchFamily="34" charset="0"/>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800" kern="1200">
          <a:solidFill>
            <a:schemeClr val="tx1"/>
          </a:solidFill>
          <a:latin typeface="Arial" panose="020B0604020202020204" pitchFamily="34" charset="0"/>
          <a:ea typeface="+mn-ea"/>
          <a:cs typeface="Arial" panose="020B0604020202020204" pitchFamily="34" charset="0"/>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2.xml"/><Relationship Id="rId4" Type="http://schemas.openxmlformats.org/officeDocument/2006/relationships/image" Target="../media/image31.jpg"/></Relationships>
</file>

<file path=ppt/slides/_rels/slide27.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AEDB557B-883F-B642-8577-6498598B70A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0" y="1519707"/>
            <a:ext cx="12192000" cy="443316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146C925-AD3C-084C-A393-173805EA7DAE}"/>
              </a:ext>
            </a:extLst>
          </p:cNvPr>
          <p:cNvSpPr>
            <a:spLocks noGrp="1"/>
          </p:cNvSpPr>
          <p:nvPr>
            <p:ph type="ctrTitle"/>
          </p:nvPr>
        </p:nvSpPr>
        <p:spPr>
          <a:xfrm>
            <a:off x="1771940" y="1775977"/>
            <a:ext cx="9068586" cy="1580405"/>
          </a:xfrm>
        </p:spPr>
        <p:txBody>
          <a:bodyPr/>
          <a:lstStyle/>
          <a:p>
            <a:r>
              <a:rPr lang="en-US" sz="3200" b="1" cap="none" dirty="0" err="1">
                <a:solidFill>
                  <a:srgbClr val="FF0000"/>
                </a:solidFill>
                <a:latin typeface="Arial" panose="020B0604020202020204" pitchFamily="34" charset="0"/>
                <a:cs typeface="Arial" panose="020B0604020202020204" pitchFamily="34" charset="0"/>
              </a:rPr>
              <a:t>IoT</a:t>
            </a:r>
            <a:r>
              <a:rPr lang="en-US" sz="3200" b="1" cap="none" dirty="0">
                <a:solidFill>
                  <a:srgbClr val="FF0000"/>
                </a:solidFill>
                <a:latin typeface="Arial" panose="020B0604020202020204" pitchFamily="34" charset="0"/>
                <a:cs typeface="Arial" panose="020B0604020202020204" pitchFamily="34" charset="0"/>
              </a:rPr>
              <a:t> Based Environment Monitor System</a:t>
            </a:r>
            <a:endParaRPr lang="x-none" sz="3200" b="1" cap="none" dirty="0">
              <a:solidFill>
                <a:srgbClr val="FF0000"/>
              </a:solidFill>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3858C5C2-70BE-814B-8762-8829283F214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72680" y="3849378"/>
            <a:ext cx="1343463" cy="1343463"/>
          </a:xfrm>
          <a:prstGeom prst="rect">
            <a:avLst/>
          </a:prstGeom>
          <a:noFill/>
          <a:extLst>
            <a:ext uri="{909E8E84-426E-40DD-AFC4-6F175D3DCCD1}">
              <a14:hiddenFill xmlns:a14="http://schemas.microsoft.com/office/drawing/2010/main">
                <a:solidFill>
                  <a:srgbClr val="FFFFFF"/>
                </a:solidFill>
              </a14:hiddenFill>
            </a:ext>
          </a:extLst>
        </p:spPr>
      </p:pic>
      <p:sp>
        <p:nvSpPr>
          <p:cNvPr id="5" name="Subtitle 2">
            <a:extLst>
              <a:ext uri="{FF2B5EF4-FFF2-40B4-BE49-F238E27FC236}">
                <a16:creationId xmlns:a16="http://schemas.microsoft.com/office/drawing/2014/main" id="{73D65FC9-0D80-444D-8239-028EF0E63ED0}"/>
              </a:ext>
            </a:extLst>
          </p:cNvPr>
          <p:cNvSpPr txBox="1">
            <a:spLocks/>
          </p:cNvSpPr>
          <p:nvPr/>
        </p:nvSpPr>
        <p:spPr>
          <a:xfrm>
            <a:off x="2528996" y="5277947"/>
            <a:ext cx="1971712" cy="885432"/>
          </a:xfrm>
          <a:prstGeom prst="rect">
            <a:avLst/>
          </a:prstGeom>
        </p:spPr>
        <p:txBody>
          <a:bodyPr vert="horz" lIns="91440" tIns="45720" rIns="91440" bIns="45720" rtlCol="0">
            <a:normAutofit/>
          </a:bodyPr>
          <a:lstStyle>
            <a:lvl1pPr marL="0" indent="0" algn="ctr" defTabSz="914400" rtl="0" eaLnBrk="1" latinLnBrk="0" hangingPunct="1">
              <a:lnSpc>
                <a:spcPct val="100000"/>
              </a:lnSpc>
              <a:spcBef>
                <a:spcPts val="0"/>
              </a:spcBef>
              <a:spcAft>
                <a:spcPts val="0"/>
              </a:spcAft>
              <a:buClr>
                <a:schemeClr val="tx1">
                  <a:lumMod val="85000"/>
                  <a:lumOff val="15000"/>
                </a:schemeClr>
              </a:buClr>
              <a:buFont typeface="Garamond" pitchFamily="18" charset="0"/>
              <a:buNone/>
              <a:defRPr sz="1600" kern="1200" spc="80" baseline="0">
                <a:solidFill>
                  <a:schemeClr val="tx1"/>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r>
              <a:rPr lang="en-US" sz="1400" dirty="0" err="1">
                <a:latin typeface="Times New Roman" panose="02020603050405020304" pitchFamily="18" charset="0"/>
                <a:cs typeface="Times New Roman" panose="02020603050405020304" pitchFamily="18" charset="0"/>
              </a:rPr>
              <a:t>Mostakin</a:t>
            </a:r>
            <a:r>
              <a:rPr lang="en-US" sz="1400" dirty="0">
                <a:latin typeface="Times New Roman" panose="02020603050405020304" pitchFamily="18" charset="0"/>
                <a:cs typeface="Times New Roman" panose="02020603050405020304" pitchFamily="18" charset="0"/>
              </a:rPr>
              <a:t> Ahmed </a:t>
            </a:r>
            <a:r>
              <a:rPr lang="en-US" sz="1400" dirty="0" err="1">
                <a:latin typeface="Times New Roman" panose="02020603050405020304" pitchFamily="18" charset="0"/>
                <a:cs typeface="Times New Roman" panose="02020603050405020304" pitchFamily="18" charset="0"/>
              </a:rPr>
              <a:t>Rafat</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1706173</a:t>
            </a:r>
            <a:endParaRPr lang="x-none" sz="1400" dirty="0">
              <a:latin typeface="Times New Roman" panose="02020603050405020304" pitchFamily="18" charset="0"/>
              <a:cs typeface="Times New Roman" panose="02020603050405020304" pitchFamily="18" charset="0"/>
            </a:endParaRPr>
          </a:p>
        </p:txBody>
      </p:sp>
      <p:sp>
        <p:nvSpPr>
          <p:cNvPr id="7" name="Subtitle 2">
            <a:extLst>
              <a:ext uri="{FF2B5EF4-FFF2-40B4-BE49-F238E27FC236}">
                <a16:creationId xmlns:a16="http://schemas.microsoft.com/office/drawing/2014/main" id="{C185C57D-A765-0B46-AE76-AD4244F426AB}"/>
              </a:ext>
            </a:extLst>
          </p:cNvPr>
          <p:cNvSpPr txBox="1">
            <a:spLocks/>
          </p:cNvSpPr>
          <p:nvPr/>
        </p:nvSpPr>
        <p:spPr>
          <a:xfrm>
            <a:off x="4500708" y="5249080"/>
            <a:ext cx="2350475" cy="885432"/>
          </a:xfrm>
          <a:prstGeom prst="rect">
            <a:avLst/>
          </a:prstGeom>
        </p:spPr>
        <p:txBody>
          <a:bodyPr vert="horz" lIns="91440" tIns="45720" rIns="91440" bIns="45720" rtlCol="0">
            <a:normAutofit/>
          </a:bodyPr>
          <a:lstStyle>
            <a:lvl1pPr marL="0" indent="0" algn="ctr" defTabSz="914400" rtl="0" eaLnBrk="1" latinLnBrk="0" hangingPunct="1">
              <a:lnSpc>
                <a:spcPct val="100000"/>
              </a:lnSpc>
              <a:spcBef>
                <a:spcPts val="0"/>
              </a:spcBef>
              <a:spcAft>
                <a:spcPts val="0"/>
              </a:spcAft>
              <a:buClr>
                <a:schemeClr val="tx1">
                  <a:lumMod val="85000"/>
                  <a:lumOff val="15000"/>
                </a:schemeClr>
              </a:buClr>
              <a:buFont typeface="Garamond" pitchFamily="18" charset="0"/>
              <a:buNone/>
              <a:defRPr sz="1600" kern="1200" spc="80" baseline="0">
                <a:solidFill>
                  <a:schemeClr val="tx1"/>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r>
              <a:rPr lang="en-US" dirty="0" err="1">
                <a:latin typeface="Times New Roman" panose="02020603050405020304" pitchFamily="18" charset="0"/>
                <a:cs typeface="Times New Roman" panose="02020603050405020304" pitchFamily="18" charset="0"/>
              </a:rPr>
              <a:t>Subah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Karnine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1706174</a:t>
            </a:r>
            <a:endParaRPr lang="x-none" dirty="0">
              <a:latin typeface="Times New Roman" panose="02020603050405020304" pitchFamily="18" charset="0"/>
              <a:cs typeface="Times New Roman" panose="02020603050405020304" pitchFamily="18" charset="0"/>
            </a:endParaRPr>
          </a:p>
        </p:txBody>
      </p:sp>
      <p:pic>
        <p:nvPicPr>
          <p:cNvPr id="8" name="Picture 2">
            <a:extLst>
              <a:ext uri="{FF2B5EF4-FFF2-40B4-BE49-F238E27FC236}">
                <a16:creationId xmlns:a16="http://schemas.microsoft.com/office/drawing/2014/main" id="{9DBEAE45-EACB-644E-B57B-BF1FCD177DE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016636" y="3871816"/>
            <a:ext cx="1343463" cy="1343463"/>
          </a:xfrm>
          <a:prstGeom prst="rect">
            <a:avLst/>
          </a:prstGeom>
          <a:noFill/>
          <a:extLst>
            <a:ext uri="{909E8E84-426E-40DD-AFC4-6F175D3DCCD1}">
              <a14:hiddenFill xmlns:a14="http://schemas.microsoft.com/office/drawing/2010/main">
                <a:solidFill>
                  <a:srgbClr val="FFFFFF"/>
                </a:solidFill>
              </a14:hiddenFill>
            </a:ext>
          </a:extLst>
        </p:spPr>
      </p:pic>
      <p:sp>
        <p:nvSpPr>
          <p:cNvPr id="9" name="Subtitle 2">
            <a:extLst>
              <a:ext uri="{FF2B5EF4-FFF2-40B4-BE49-F238E27FC236}">
                <a16:creationId xmlns:a16="http://schemas.microsoft.com/office/drawing/2014/main" id="{C7A885CF-D2B7-2D4F-9C5B-F2B757DB520C}"/>
              </a:ext>
            </a:extLst>
          </p:cNvPr>
          <p:cNvSpPr txBox="1">
            <a:spLocks/>
          </p:cNvSpPr>
          <p:nvPr/>
        </p:nvSpPr>
        <p:spPr>
          <a:xfrm>
            <a:off x="6651139" y="5338792"/>
            <a:ext cx="2350475" cy="885432"/>
          </a:xfrm>
          <a:prstGeom prst="rect">
            <a:avLst/>
          </a:prstGeom>
        </p:spPr>
        <p:txBody>
          <a:bodyPr vert="horz" lIns="91440" tIns="45720" rIns="91440" bIns="45720" rtlCol="0">
            <a:normAutofit/>
          </a:bodyPr>
          <a:lstStyle>
            <a:lvl1pPr marL="0" indent="0" algn="ctr" defTabSz="914400" rtl="0" eaLnBrk="1" latinLnBrk="0" hangingPunct="1">
              <a:lnSpc>
                <a:spcPct val="100000"/>
              </a:lnSpc>
              <a:spcBef>
                <a:spcPts val="0"/>
              </a:spcBef>
              <a:spcAft>
                <a:spcPts val="0"/>
              </a:spcAft>
              <a:buClr>
                <a:schemeClr val="tx1">
                  <a:lumMod val="85000"/>
                  <a:lumOff val="15000"/>
                </a:schemeClr>
              </a:buClr>
              <a:buFont typeface="Garamond" pitchFamily="18" charset="0"/>
              <a:buNone/>
              <a:defRPr sz="1600" kern="1200" spc="80" baseline="0">
                <a:solidFill>
                  <a:schemeClr val="tx1"/>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r>
              <a:rPr lang="en-US" dirty="0" err="1">
                <a:latin typeface="Times New Roman" panose="02020603050405020304" pitchFamily="18" charset="0"/>
                <a:cs typeface="Times New Roman" panose="02020603050405020304" pitchFamily="18" charset="0"/>
              </a:rPr>
              <a:t>Farhan</a:t>
            </a:r>
            <a:r>
              <a:rPr lang="en-US" dirty="0">
                <a:latin typeface="Times New Roman" panose="02020603050405020304" pitchFamily="18" charset="0"/>
                <a:cs typeface="Times New Roman" panose="02020603050405020304" pitchFamily="18" charset="0"/>
              </a:rPr>
              <a:t> Hamid</a:t>
            </a:r>
          </a:p>
          <a:p>
            <a:r>
              <a:rPr lang="en-US" dirty="0">
                <a:latin typeface="Times New Roman" panose="02020603050405020304" pitchFamily="18" charset="0"/>
                <a:cs typeface="Times New Roman" panose="02020603050405020304" pitchFamily="18" charset="0"/>
              </a:rPr>
              <a:t>1706175</a:t>
            </a:r>
            <a:endParaRPr lang="x-none" dirty="0">
              <a:latin typeface="Times New Roman" panose="02020603050405020304" pitchFamily="18" charset="0"/>
              <a:cs typeface="Times New Roman" panose="02020603050405020304" pitchFamily="18" charset="0"/>
            </a:endParaRPr>
          </a:p>
        </p:txBody>
      </p:sp>
      <p:pic>
        <p:nvPicPr>
          <p:cNvPr id="10" name="Picture 2">
            <a:extLst>
              <a:ext uri="{FF2B5EF4-FFF2-40B4-BE49-F238E27FC236}">
                <a16:creationId xmlns:a16="http://schemas.microsoft.com/office/drawing/2014/main" id="{1D1BDD9D-1AC6-D545-AED6-677086890AE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7151377" y="3961528"/>
            <a:ext cx="1215961" cy="1343463"/>
          </a:xfrm>
          <a:prstGeom prst="rect">
            <a:avLst/>
          </a:prstGeom>
          <a:noFill/>
          <a:extLst>
            <a:ext uri="{909E8E84-426E-40DD-AFC4-6F175D3DCCD1}">
              <a14:hiddenFill xmlns:a14="http://schemas.microsoft.com/office/drawing/2010/main">
                <a:solidFill>
                  <a:srgbClr val="FFFFFF"/>
                </a:solidFill>
              </a14:hiddenFill>
            </a:ext>
          </a:extLst>
        </p:spPr>
      </p:pic>
      <p:sp>
        <p:nvSpPr>
          <p:cNvPr id="11" name="Subtitle 2">
            <a:extLst>
              <a:ext uri="{FF2B5EF4-FFF2-40B4-BE49-F238E27FC236}">
                <a16:creationId xmlns:a16="http://schemas.microsoft.com/office/drawing/2014/main" id="{6D4ABD83-8F2E-FD4E-B18C-2299D6E2E152}"/>
              </a:ext>
            </a:extLst>
          </p:cNvPr>
          <p:cNvSpPr txBox="1">
            <a:spLocks/>
          </p:cNvSpPr>
          <p:nvPr/>
        </p:nvSpPr>
        <p:spPr>
          <a:xfrm>
            <a:off x="4579231" y="1977224"/>
            <a:ext cx="3033537" cy="885432"/>
          </a:xfrm>
          <a:prstGeom prst="rect">
            <a:avLst/>
          </a:prstGeom>
        </p:spPr>
        <p:txBody>
          <a:bodyPr vert="horz" lIns="91440" tIns="45720" rIns="91440" bIns="45720" rtlCol="0">
            <a:normAutofit/>
          </a:bodyPr>
          <a:lstStyle>
            <a:lvl1pPr marL="0" indent="0" algn="ctr" defTabSz="914400" rtl="0" eaLnBrk="1" latinLnBrk="0" hangingPunct="1">
              <a:lnSpc>
                <a:spcPct val="100000"/>
              </a:lnSpc>
              <a:spcBef>
                <a:spcPts val="0"/>
              </a:spcBef>
              <a:spcAft>
                <a:spcPts val="0"/>
              </a:spcAft>
              <a:buClr>
                <a:schemeClr val="tx1">
                  <a:lumMod val="85000"/>
                  <a:lumOff val="15000"/>
                </a:schemeClr>
              </a:buClr>
              <a:buFont typeface="Garamond" pitchFamily="18" charset="0"/>
              <a:buNone/>
              <a:defRPr sz="1600" kern="1200" spc="80" baseline="0">
                <a:solidFill>
                  <a:schemeClr val="tx1"/>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r>
              <a:rPr lang="x-none" cap="small" dirty="0">
                <a:solidFill>
                  <a:srgbClr val="FF0000"/>
                </a:solidFill>
              </a:rPr>
              <a:t>Submitted by – Group </a:t>
            </a:r>
            <a:r>
              <a:rPr lang="en-US" cap="small" dirty="0">
                <a:solidFill>
                  <a:srgbClr val="FF0000"/>
                </a:solidFill>
              </a:rPr>
              <a:t>C2.05</a:t>
            </a:r>
            <a:endParaRPr lang="x-none" sz="2800" cap="small" dirty="0">
              <a:solidFill>
                <a:srgbClr val="FF0000"/>
              </a:solidFill>
            </a:endParaRPr>
          </a:p>
        </p:txBody>
      </p:sp>
      <p:sp>
        <p:nvSpPr>
          <p:cNvPr id="13" name="Slide Number Placeholder 12">
            <a:extLst>
              <a:ext uri="{FF2B5EF4-FFF2-40B4-BE49-F238E27FC236}">
                <a16:creationId xmlns:a16="http://schemas.microsoft.com/office/drawing/2014/main" id="{DB74ABDA-11C0-7C43-8041-3445AA6819AB}"/>
              </a:ext>
            </a:extLst>
          </p:cNvPr>
          <p:cNvSpPr>
            <a:spLocks noGrp="1"/>
          </p:cNvSpPr>
          <p:nvPr>
            <p:ph type="sldNum" sz="quarter" idx="12"/>
          </p:nvPr>
        </p:nvSpPr>
        <p:spPr>
          <a:xfrm>
            <a:off x="8606919" y="5631180"/>
            <a:ext cx="2111881" cy="228600"/>
          </a:xfrm>
        </p:spPr>
        <p:txBody>
          <a:bodyPr/>
          <a:lstStyle/>
          <a:p>
            <a:fld id="{E9C29D53-9981-884B-B5B6-B5743DF81FD1}" type="slidenum">
              <a:rPr lang="x-none" smtClean="0"/>
              <a:t>1</a:t>
            </a:fld>
            <a:endParaRPr lang="x-none" dirty="0"/>
          </a:p>
        </p:txBody>
      </p:sp>
      <p:sp>
        <p:nvSpPr>
          <p:cNvPr id="17" name="Rectangle 16"/>
          <p:cNvSpPr/>
          <p:nvPr/>
        </p:nvSpPr>
        <p:spPr>
          <a:xfrm>
            <a:off x="8490051" y="476518"/>
            <a:ext cx="514643" cy="450761"/>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flipH="1">
            <a:off x="8490051" y="465716"/>
            <a:ext cx="352056" cy="461665"/>
          </a:xfrm>
          <a:prstGeom prst="rect">
            <a:avLst/>
          </a:prstGeom>
          <a:noFill/>
        </p:spPr>
        <p:txBody>
          <a:bodyPr wrap="square" rtlCol="0">
            <a:spAutoFit/>
          </a:bodyPr>
          <a:lstStyle/>
          <a:p>
            <a:r>
              <a:rPr lang="en-US" sz="2400" b="1" dirty="0">
                <a:solidFill>
                  <a:schemeClr val="bg1">
                    <a:lumMod val="95000"/>
                  </a:schemeClr>
                </a:solidFill>
                <a:latin typeface="Times New Roman" panose="02020603050405020304" pitchFamily="18" charset="0"/>
                <a:cs typeface="Times New Roman" panose="02020603050405020304" pitchFamily="18" charset="0"/>
              </a:rPr>
              <a:t>C</a:t>
            </a:r>
          </a:p>
        </p:txBody>
      </p:sp>
      <p:sp>
        <p:nvSpPr>
          <p:cNvPr id="19" name="TextBox 18"/>
          <p:cNvSpPr txBox="1"/>
          <p:nvPr/>
        </p:nvSpPr>
        <p:spPr>
          <a:xfrm>
            <a:off x="720729" y="5237928"/>
            <a:ext cx="1970468" cy="338554"/>
          </a:xfrm>
          <a:prstGeom prst="rect">
            <a:avLst/>
          </a:prstGeom>
          <a:noFill/>
        </p:spPr>
        <p:txBody>
          <a:bodyPr wrap="square" rtlCol="0">
            <a:spAutoFit/>
          </a:bodyPr>
          <a:lstStyle/>
          <a:p>
            <a:r>
              <a:rPr lang="en-US" sz="1600" dirty="0" err="1">
                <a:latin typeface="Times New Roman" panose="02020603050405020304" pitchFamily="18" charset="0"/>
                <a:cs typeface="Times New Roman" panose="02020603050405020304" pitchFamily="18" charset="0"/>
              </a:rPr>
              <a:t>Shafim</a:t>
            </a:r>
            <a:r>
              <a:rPr lang="en-US" sz="1600" dirty="0">
                <a:latin typeface="Times New Roman" panose="02020603050405020304" pitchFamily="18" charset="0"/>
                <a:cs typeface="Times New Roman" panose="02020603050405020304" pitchFamily="18" charset="0"/>
              </a:rPr>
              <a:t> Bin Hassan</a:t>
            </a:r>
          </a:p>
        </p:txBody>
      </p:sp>
      <p:sp>
        <p:nvSpPr>
          <p:cNvPr id="20" name="TextBox 19"/>
          <p:cNvSpPr txBox="1"/>
          <p:nvPr/>
        </p:nvSpPr>
        <p:spPr>
          <a:xfrm>
            <a:off x="1120339" y="5522768"/>
            <a:ext cx="1108463"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1706172</a:t>
            </a:r>
          </a:p>
        </p:txBody>
      </p:sp>
      <p:pic>
        <p:nvPicPr>
          <p:cNvPr id="6" name="Picture 2">
            <a:extLst>
              <a:ext uri="{FF2B5EF4-FFF2-40B4-BE49-F238E27FC236}">
                <a16:creationId xmlns:a16="http://schemas.microsoft.com/office/drawing/2014/main" id="{8C1E2448-7174-D146-87EA-2E00E125DAA6}"/>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2930131" y="3866791"/>
            <a:ext cx="1131337" cy="137113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324092" y="3961528"/>
            <a:ext cx="1261087" cy="1341236"/>
          </a:xfrm>
          <a:prstGeom prst="rect">
            <a:avLst/>
          </a:prstGeom>
        </p:spPr>
      </p:pic>
      <p:sp>
        <p:nvSpPr>
          <p:cNvPr id="24" name="TextBox 23"/>
          <p:cNvSpPr txBox="1"/>
          <p:nvPr/>
        </p:nvSpPr>
        <p:spPr>
          <a:xfrm>
            <a:off x="9350732" y="5338792"/>
            <a:ext cx="1428902" cy="584775"/>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Joy </a:t>
            </a:r>
            <a:r>
              <a:rPr lang="en-US" sz="1600" dirty="0" err="1">
                <a:latin typeface="Times New Roman" panose="02020603050405020304" pitchFamily="18" charset="0"/>
                <a:cs typeface="Times New Roman" panose="02020603050405020304" pitchFamily="18" charset="0"/>
              </a:rPr>
              <a:t>Saha</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1706189</a:t>
            </a:r>
          </a:p>
        </p:txBody>
      </p:sp>
    </p:spTree>
    <p:extLst>
      <p:ext uri="{BB962C8B-B14F-4D97-AF65-F5344CB8AC3E}">
        <p14:creationId xmlns:p14="http://schemas.microsoft.com/office/powerpoint/2010/main" val="2778246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Solar Power</a:t>
            </a:r>
            <a:endParaRPr lang="x-none"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10</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1706189</a:t>
            </a:r>
            <a:endParaRPr lang="en-GB" i="1" dirty="0">
              <a:solidFill>
                <a:srgbClr val="FFFF00"/>
              </a:solidFill>
              <a:latin typeface="Arial Narrow" panose="020B0606020202030204" pitchFamily="34"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4726" y="1208088"/>
            <a:ext cx="3620690" cy="4827587"/>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9771" y="1188720"/>
            <a:ext cx="6362164" cy="4771623"/>
          </a:xfrm>
          <a:prstGeom prst="rect">
            <a:avLst/>
          </a:prstGeom>
        </p:spPr>
      </p:pic>
    </p:spTree>
    <p:extLst>
      <p:ext uri="{BB962C8B-B14F-4D97-AF65-F5344CB8AC3E}">
        <p14:creationId xmlns:p14="http://schemas.microsoft.com/office/powerpoint/2010/main" val="39010770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Data Access</a:t>
            </a:r>
            <a:endParaRPr lang="x-none" dirty="0"/>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pPr marL="0" indent="0">
              <a:buNone/>
            </a:pPr>
            <a:r>
              <a:rPr lang="en-US" dirty="0"/>
              <a:t>The data from the sensors can be accessed in three ways two of which are remote.</a:t>
            </a:r>
          </a:p>
          <a:p>
            <a:pPr marL="0" indent="0">
              <a:buNone/>
            </a:pPr>
            <a:r>
              <a:rPr lang="en-US" dirty="0"/>
              <a:t> 1. From the mounted LCD on the circuit.</a:t>
            </a:r>
          </a:p>
          <a:p>
            <a:pPr marL="0" indent="0">
              <a:buNone/>
            </a:pPr>
            <a:r>
              <a:rPr lang="en-US" dirty="0"/>
              <a:t> 2. From </a:t>
            </a:r>
            <a:r>
              <a:rPr lang="en-US" dirty="0" err="1"/>
              <a:t>ThingSpeak</a:t>
            </a:r>
            <a:r>
              <a:rPr lang="en-US" dirty="0"/>
              <a:t> website integrated with the circuit</a:t>
            </a:r>
          </a:p>
          <a:p>
            <a:pPr marL="0" indent="0">
              <a:buNone/>
            </a:pPr>
            <a:r>
              <a:rPr lang="en-US" dirty="0"/>
              <a:t> 3. From SMS sent to the users personal phone number when parameters exceed a preset threshold.</a:t>
            </a:r>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11</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1706189</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28682430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a:t>
            </a:r>
            <a:r>
              <a:rPr lang="en-US" dirty="0" err="1"/>
              <a:t>ThingSpeak</a:t>
            </a:r>
            <a:endParaRPr lang="x-none" dirty="0"/>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pPr marL="0" indent="0">
              <a:buNone/>
            </a:pPr>
            <a:r>
              <a:rPr lang="en-US" dirty="0"/>
              <a:t>Data read from the sensors are directly uploaded to the </a:t>
            </a:r>
            <a:r>
              <a:rPr lang="en-US" dirty="0" err="1"/>
              <a:t>ThingSpeak</a:t>
            </a:r>
            <a:r>
              <a:rPr lang="en-US" dirty="0"/>
              <a:t> website in real time.</a:t>
            </a:r>
          </a:p>
          <a:p>
            <a:pPr marL="0" indent="0">
              <a:buNone/>
            </a:pPr>
            <a:r>
              <a:rPr lang="en-US" dirty="0"/>
              <a:t>Users can see the temperature, humidity and air quality index at that moment and observe a chart of recent readings.</a:t>
            </a:r>
          </a:p>
          <a:p>
            <a:pPr marL="0" indent="0">
              <a:buNone/>
            </a:pPr>
            <a:r>
              <a:rPr lang="en-US" dirty="0"/>
              <a:t>All the data uploaded are recorded and can be accessed at any time.</a:t>
            </a:r>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12</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1706189</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1359492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a:t>
            </a:r>
            <a:r>
              <a:rPr lang="en-US" dirty="0" err="1"/>
              <a:t>ThingSpeak</a:t>
            </a:r>
            <a:endParaRPr lang="x-none" dirty="0"/>
          </a:p>
        </p:txBody>
      </p:sp>
      <p:pic>
        <p:nvPicPr>
          <p:cNvPr id="4" name="Content Placeholder 3"/>
          <p:cNvPicPr>
            <a:picLocks noGrp="1" noChangeAspect="1"/>
          </p:cNvPicPr>
          <p:nvPr>
            <p:ph idx="1"/>
          </p:nvPr>
        </p:nvPicPr>
        <p:blipFill>
          <a:blip r:embed="rId2"/>
          <a:stretch>
            <a:fillRect/>
          </a:stretch>
        </p:blipFill>
        <p:spPr>
          <a:xfrm>
            <a:off x="1214437" y="2164556"/>
            <a:ext cx="9763125" cy="3200400"/>
          </a:xfrm>
          <a:prstGeom prst="rect">
            <a:avLst/>
          </a:prstGeom>
        </p:spPr>
      </p:pic>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13</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1706189</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3837451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a:t>
            </a:r>
            <a:r>
              <a:rPr lang="en-US" dirty="0" err="1"/>
              <a:t>ThingSpeak</a:t>
            </a:r>
            <a:endParaRPr lang="x-none"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14</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1706189</a:t>
            </a:r>
            <a:endParaRPr lang="en-GB" i="1" dirty="0">
              <a:solidFill>
                <a:srgbClr val="FFFF00"/>
              </a:solidFill>
              <a:latin typeface="Arial Narrow" panose="020B0606020202030204" pitchFamily="34" charset="0"/>
            </a:endParaRPr>
          </a:p>
        </p:txBody>
      </p:sp>
      <p:pic>
        <p:nvPicPr>
          <p:cNvPr id="5" name="Content Placeholder 4"/>
          <p:cNvPicPr>
            <a:picLocks noGrp="1" noChangeAspect="1"/>
          </p:cNvPicPr>
          <p:nvPr>
            <p:ph idx="1"/>
          </p:nvPr>
        </p:nvPicPr>
        <p:blipFill>
          <a:blip r:embed="rId2"/>
          <a:stretch>
            <a:fillRect/>
          </a:stretch>
        </p:blipFill>
        <p:spPr>
          <a:xfrm>
            <a:off x="1223962" y="2150269"/>
            <a:ext cx="9744075" cy="3228975"/>
          </a:xfrm>
          <a:prstGeom prst="rect">
            <a:avLst/>
          </a:prstGeom>
        </p:spPr>
      </p:pic>
    </p:spTree>
    <p:extLst>
      <p:ext uri="{BB962C8B-B14F-4D97-AF65-F5344CB8AC3E}">
        <p14:creationId xmlns:p14="http://schemas.microsoft.com/office/powerpoint/2010/main" val="3564208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a:t>
            </a:r>
            <a:r>
              <a:rPr lang="en-US" dirty="0" err="1"/>
              <a:t>ThingSpeak</a:t>
            </a:r>
            <a:endParaRPr lang="x-none"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15</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1706189</a:t>
            </a:r>
            <a:endParaRPr lang="en-GB" i="1" dirty="0">
              <a:solidFill>
                <a:srgbClr val="FFFF00"/>
              </a:solidFill>
              <a:latin typeface="Arial Narrow" panose="020B0606020202030204" pitchFamily="34" charset="0"/>
            </a:endParaRPr>
          </a:p>
        </p:txBody>
      </p:sp>
      <p:pic>
        <p:nvPicPr>
          <p:cNvPr id="10" name="Content Placeholder 4"/>
          <p:cNvPicPr>
            <a:picLocks noGrp="1" noChangeAspect="1"/>
          </p:cNvPicPr>
          <p:nvPr>
            <p:ph idx="1"/>
          </p:nvPr>
        </p:nvPicPr>
        <p:blipFill>
          <a:blip r:embed="rId2"/>
          <a:stretch>
            <a:fillRect/>
          </a:stretch>
        </p:blipFill>
        <p:spPr>
          <a:xfrm>
            <a:off x="1223962" y="2150269"/>
            <a:ext cx="9744075" cy="3228975"/>
          </a:xfrm>
          <a:prstGeom prst="rect">
            <a:avLst/>
          </a:prstGeom>
        </p:spPr>
      </p:pic>
    </p:spTree>
    <p:extLst>
      <p:ext uri="{BB962C8B-B14F-4D97-AF65-F5344CB8AC3E}">
        <p14:creationId xmlns:p14="http://schemas.microsoft.com/office/powerpoint/2010/main" val="14612432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a:t>
            </a:r>
            <a:r>
              <a:rPr lang="en-US" dirty="0" err="1"/>
              <a:t>ThingView</a:t>
            </a:r>
            <a:endParaRPr lang="x-none"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16</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1706174</a:t>
            </a:r>
            <a:endParaRPr lang="en-GB" i="1" dirty="0">
              <a:solidFill>
                <a:srgbClr val="FFFF00"/>
              </a:solidFill>
              <a:latin typeface="Arial Narrow" panose="020B0606020202030204" pitchFamily="34" charset="0"/>
            </a:endParaRPr>
          </a:p>
        </p:txBody>
      </p:sp>
      <p:sp>
        <p:nvSpPr>
          <p:cNvPr id="3" name="Content Placeholder 2"/>
          <p:cNvSpPr>
            <a:spLocks noGrp="1"/>
          </p:cNvSpPr>
          <p:nvPr>
            <p:ph idx="1"/>
          </p:nvPr>
        </p:nvSpPr>
        <p:spPr>
          <a:xfrm>
            <a:off x="1066800" y="1493520"/>
            <a:ext cx="3157470" cy="4541520"/>
          </a:xfrm>
        </p:spPr>
        <p:txBody>
          <a:bodyPr/>
          <a:lstStyle/>
          <a:p>
            <a:r>
              <a:rPr lang="en-US" dirty="0"/>
              <a:t>The affiliated app to </a:t>
            </a:r>
            <a:r>
              <a:rPr lang="en-US" dirty="0" err="1"/>
              <a:t>ThingSpeak</a:t>
            </a:r>
            <a:r>
              <a:rPr lang="en-US" dirty="0"/>
              <a:t> can be used to access the recent data as well.</a:t>
            </a:r>
          </a:p>
          <a:p>
            <a:endParaRPr lang="en-US" dirty="0"/>
          </a:p>
          <a:p>
            <a:r>
              <a:rPr lang="en-US" dirty="0"/>
              <a:t>All the data taken are at indoor conditions.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6752" y="643943"/>
            <a:ext cx="2797069" cy="5522844"/>
          </a:xfrm>
          <a:prstGeom prst="rect">
            <a:avLst/>
          </a:prstGeom>
        </p:spPr>
      </p:pic>
    </p:spTree>
    <p:extLst>
      <p:ext uri="{BB962C8B-B14F-4D97-AF65-F5344CB8AC3E}">
        <p14:creationId xmlns:p14="http://schemas.microsoft.com/office/powerpoint/2010/main" val="7420650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GSM</a:t>
            </a:r>
            <a:endParaRPr lang="x-none" dirty="0"/>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a:xfrm>
            <a:off x="1066800" y="1493520"/>
            <a:ext cx="4191000" cy="4541520"/>
          </a:xfrm>
        </p:spPr>
        <p:txBody>
          <a:bodyPr/>
          <a:lstStyle/>
          <a:p>
            <a:pPr marL="0" indent="0">
              <a:buNone/>
            </a:pPr>
            <a:r>
              <a:rPr lang="en-US" dirty="0"/>
              <a:t>The user can also receive an SMS briefly stating the data under specified conditions.</a:t>
            </a:r>
          </a:p>
          <a:p>
            <a:pPr marL="0" indent="0">
              <a:buNone/>
            </a:pPr>
            <a:endParaRPr lang="en-US" dirty="0"/>
          </a:p>
          <a:p>
            <a:pPr marL="0" indent="0">
              <a:buNone/>
            </a:pPr>
            <a:r>
              <a:rPr lang="en-US" dirty="0"/>
              <a:t>This design can be subject to further improvement</a:t>
            </a:r>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17</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1706174</a:t>
            </a:r>
            <a:endParaRPr lang="en-GB" i="1" dirty="0">
              <a:solidFill>
                <a:srgbClr val="FFFF00"/>
              </a:solidFill>
              <a:latin typeface="Arial Narrow" panose="020B0606020202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2293" y="244698"/>
            <a:ext cx="3086100" cy="6001555"/>
          </a:xfrm>
          <a:prstGeom prst="rect">
            <a:avLst/>
          </a:prstGeom>
        </p:spPr>
      </p:pic>
    </p:spTree>
    <p:extLst>
      <p:ext uri="{BB962C8B-B14F-4D97-AF65-F5344CB8AC3E}">
        <p14:creationId xmlns:p14="http://schemas.microsoft.com/office/powerpoint/2010/main" val="338549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3.2 Design: Circuit Diagram</a:t>
            </a:r>
            <a:endParaRPr lang="x-none" dirty="0"/>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r>
              <a:rPr lang="en-US" dirty="0"/>
              <a:t>Circuit diagram of our project</a:t>
            </a:r>
            <a:endParaRPr lang="x-none"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18</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99657847-EFF5-9936-34C1-7317156A9653}"/>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1706174</a:t>
            </a:r>
            <a:endParaRPr lang="en-GB" i="1" dirty="0">
              <a:solidFill>
                <a:srgbClr val="FFFF00"/>
              </a:solidFill>
              <a:latin typeface="Arial Narrow" panose="020B0606020202030204" pitchFamily="34" charset="0"/>
            </a:endParaRPr>
          </a:p>
        </p:txBody>
      </p:sp>
      <p:pic>
        <p:nvPicPr>
          <p:cNvPr id="4" name="Picture 3"/>
          <p:cNvPicPr>
            <a:picLocks noChangeAspect="1"/>
          </p:cNvPicPr>
          <p:nvPr/>
        </p:nvPicPr>
        <p:blipFill>
          <a:blip r:embed="rId2"/>
          <a:stretch>
            <a:fillRect/>
          </a:stretch>
        </p:blipFill>
        <p:spPr>
          <a:xfrm>
            <a:off x="1466850" y="1906072"/>
            <a:ext cx="9258300" cy="4037527"/>
          </a:xfrm>
          <a:prstGeom prst="rect">
            <a:avLst/>
          </a:prstGeom>
        </p:spPr>
      </p:pic>
    </p:spTree>
    <p:extLst>
      <p:ext uri="{BB962C8B-B14F-4D97-AF65-F5344CB8AC3E}">
        <p14:creationId xmlns:p14="http://schemas.microsoft.com/office/powerpoint/2010/main" val="318081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B970-D649-D94F-8664-96B04BAE1F15}"/>
              </a:ext>
            </a:extLst>
          </p:cNvPr>
          <p:cNvSpPr>
            <a:spLocks noGrp="1"/>
          </p:cNvSpPr>
          <p:nvPr>
            <p:ph type="title"/>
          </p:nvPr>
        </p:nvSpPr>
        <p:spPr>
          <a:xfrm>
            <a:off x="1066800" y="459714"/>
            <a:ext cx="10866120" cy="665656"/>
          </a:xfrm>
        </p:spPr>
        <p:txBody>
          <a:bodyPr>
            <a:normAutofit fontScale="90000"/>
          </a:bodyPr>
          <a:lstStyle/>
          <a:p>
            <a:r>
              <a:rPr lang="en-US" dirty="0"/>
              <a:t>3.4 Design: </a:t>
            </a:r>
            <a:r>
              <a:rPr lang="x-none" dirty="0"/>
              <a:t>PCB Layout and 3d rendering</a:t>
            </a:r>
          </a:p>
        </p:txBody>
      </p:sp>
      <p:sp>
        <p:nvSpPr>
          <p:cNvPr id="3" name="Content Placeholder 2">
            <a:extLst>
              <a:ext uri="{FF2B5EF4-FFF2-40B4-BE49-F238E27FC236}">
                <a16:creationId xmlns:a16="http://schemas.microsoft.com/office/drawing/2014/main" id="{C4D0F347-53A9-8047-88A2-4DC8C452F581}"/>
              </a:ext>
            </a:extLst>
          </p:cNvPr>
          <p:cNvSpPr>
            <a:spLocks noGrp="1"/>
          </p:cNvSpPr>
          <p:nvPr>
            <p:ph idx="1"/>
          </p:nvPr>
        </p:nvSpPr>
        <p:spPr/>
        <p:txBody>
          <a:bodyPr/>
          <a:lstStyle/>
          <a:p>
            <a:r>
              <a:rPr lang="en-US" dirty="0"/>
              <a:t>The following figure shows the PCB layout and the 3D rendering of the main circuit.</a:t>
            </a:r>
            <a:endParaRPr lang="x-none" dirty="0"/>
          </a:p>
        </p:txBody>
      </p:sp>
      <p:sp>
        <p:nvSpPr>
          <p:cNvPr id="6" name="Slide Number Placeholder 5">
            <a:extLst>
              <a:ext uri="{FF2B5EF4-FFF2-40B4-BE49-F238E27FC236}">
                <a16:creationId xmlns:a16="http://schemas.microsoft.com/office/drawing/2014/main" id="{36698FA6-9BAA-4542-B217-33D440FE8CD2}"/>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19</a:t>
            </a:fld>
            <a:endParaRPr lang="x-none"/>
          </a:p>
        </p:txBody>
      </p:sp>
      <p:sp>
        <p:nvSpPr>
          <p:cNvPr id="9" name="Date Placeholder 5">
            <a:extLst>
              <a:ext uri="{FF2B5EF4-FFF2-40B4-BE49-F238E27FC236}">
                <a16:creationId xmlns:a16="http://schemas.microsoft.com/office/drawing/2014/main" id="{8CC09E19-179A-6E40-996F-0A7D45FD17B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E17F9CEA-A96B-EF46-A422-E1A080B073B1}"/>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11" name="TextBox 10">
            <a:extLst>
              <a:ext uri="{FF2B5EF4-FFF2-40B4-BE49-F238E27FC236}">
                <a16:creationId xmlns:a16="http://schemas.microsoft.com/office/drawing/2014/main" id="{32466E7D-FCC0-6475-DA94-99F290D8DFAC}"/>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1706174</a:t>
            </a:r>
            <a:endParaRPr lang="en-GB" i="1" dirty="0">
              <a:solidFill>
                <a:srgbClr val="FFFF00"/>
              </a:solidFill>
              <a:latin typeface="Arial Narrow" panose="020B0606020202030204" pitchFamily="34" charset="0"/>
            </a:endParaRPr>
          </a:p>
        </p:txBody>
      </p:sp>
      <p:pic>
        <p:nvPicPr>
          <p:cNvPr id="4" name="Picture 3"/>
          <p:cNvPicPr>
            <a:picLocks noChangeAspect="1"/>
          </p:cNvPicPr>
          <p:nvPr/>
        </p:nvPicPr>
        <p:blipFill>
          <a:blip r:embed="rId2"/>
          <a:stretch>
            <a:fillRect/>
          </a:stretch>
        </p:blipFill>
        <p:spPr>
          <a:xfrm>
            <a:off x="604234" y="2526016"/>
            <a:ext cx="4843530" cy="3528073"/>
          </a:xfrm>
          <a:prstGeom prst="rect">
            <a:avLst/>
          </a:prstGeom>
        </p:spPr>
      </p:pic>
      <p:pic>
        <p:nvPicPr>
          <p:cNvPr id="5" name="Picture 4"/>
          <p:cNvPicPr>
            <a:picLocks noChangeAspect="1"/>
          </p:cNvPicPr>
          <p:nvPr/>
        </p:nvPicPr>
        <p:blipFill>
          <a:blip r:embed="rId3"/>
          <a:stretch>
            <a:fillRect/>
          </a:stretch>
        </p:blipFill>
        <p:spPr>
          <a:xfrm>
            <a:off x="5910330" y="2365608"/>
            <a:ext cx="5500620" cy="3744679"/>
          </a:xfrm>
          <a:prstGeom prst="rect">
            <a:avLst/>
          </a:prstGeom>
        </p:spPr>
      </p:pic>
    </p:spTree>
    <p:extLst>
      <p:ext uri="{BB962C8B-B14F-4D97-AF65-F5344CB8AC3E}">
        <p14:creationId xmlns:p14="http://schemas.microsoft.com/office/powerpoint/2010/main" val="821992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3012B-84B9-7349-A96C-D843A369539B}"/>
              </a:ext>
            </a:extLst>
          </p:cNvPr>
          <p:cNvSpPr>
            <a:spLocks noGrp="1"/>
          </p:cNvSpPr>
          <p:nvPr>
            <p:ph type="title"/>
          </p:nvPr>
        </p:nvSpPr>
        <p:spPr/>
        <p:txBody>
          <a:bodyPr/>
          <a:lstStyle/>
          <a:p>
            <a:r>
              <a:rPr lang="x-none" dirty="0"/>
              <a:t>Outline</a:t>
            </a:r>
          </a:p>
        </p:txBody>
      </p:sp>
      <p:sp>
        <p:nvSpPr>
          <p:cNvPr id="3" name="Content Placeholder 2">
            <a:extLst>
              <a:ext uri="{FF2B5EF4-FFF2-40B4-BE49-F238E27FC236}">
                <a16:creationId xmlns:a16="http://schemas.microsoft.com/office/drawing/2014/main" id="{D6E5899E-188D-E346-BD75-A52C25C2CF7A}"/>
              </a:ext>
            </a:extLst>
          </p:cNvPr>
          <p:cNvSpPr>
            <a:spLocks noGrp="1"/>
          </p:cNvSpPr>
          <p:nvPr>
            <p:ph idx="1"/>
          </p:nvPr>
        </p:nvSpPr>
        <p:spPr/>
        <p:txBody>
          <a:bodyPr/>
          <a:lstStyle/>
          <a:p>
            <a:pPr marL="457200" indent="-457200">
              <a:buFont typeface="+mj-lt"/>
              <a:buAutoNum type="arabicPeriod"/>
            </a:pPr>
            <a:r>
              <a:rPr lang="x-none" dirty="0"/>
              <a:t>Summary</a:t>
            </a:r>
          </a:p>
          <a:p>
            <a:pPr marL="457200" indent="-457200">
              <a:buFont typeface="+mj-lt"/>
              <a:buAutoNum type="arabicPeriod"/>
            </a:pPr>
            <a:r>
              <a:rPr lang="en-US" dirty="0"/>
              <a:t>Introduction</a:t>
            </a:r>
            <a:endParaRPr lang="x-none" dirty="0"/>
          </a:p>
          <a:p>
            <a:pPr marL="457200" indent="-457200">
              <a:buFont typeface="+mj-lt"/>
              <a:buAutoNum type="arabicPeriod"/>
            </a:pPr>
            <a:r>
              <a:rPr lang="en-US" dirty="0"/>
              <a:t>Design</a:t>
            </a:r>
            <a:endParaRPr lang="x-none" dirty="0"/>
          </a:p>
          <a:p>
            <a:pPr marL="457200" indent="-457200">
              <a:buFont typeface="+mj-lt"/>
              <a:buAutoNum type="arabicPeriod"/>
            </a:pPr>
            <a:r>
              <a:rPr lang="en-US" dirty="0"/>
              <a:t>Implementation</a:t>
            </a:r>
            <a:endParaRPr lang="x-none" dirty="0"/>
          </a:p>
          <a:p>
            <a:pPr marL="457200" indent="-457200">
              <a:buFont typeface="+mj-lt"/>
              <a:buAutoNum type="arabicPeriod"/>
            </a:pPr>
            <a:r>
              <a:rPr lang="en-US" dirty="0"/>
              <a:t>Analysis and Evaluation</a:t>
            </a:r>
            <a:endParaRPr lang="x-none" dirty="0"/>
          </a:p>
          <a:p>
            <a:pPr marL="457200" indent="-457200">
              <a:buFont typeface="+mj-lt"/>
              <a:buAutoNum type="arabicPeriod"/>
            </a:pPr>
            <a:r>
              <a:rPr lang="en-US" dirty="0"/>
              <a:t>References</a:t>
            </a:r>
            <a:endParaRPr lang="x-none" dirty="0"/>
          </a:p>
        </p:txBody>
      </p:sp>
      <p:sp>
        <p:nvSpPr>
          <p:cNvPr id="4" name="Slide Number Placeholder 3">
            <a:extLst>
              <a:ext uri="{FF2B5EF4-FFF2-40B4-BE49-F238E27FC236}">
                <a16:creationId xmlns:a16="http://schemas.microsoft.com/office/drawing/2014/main" id="{E4016421-CA9E-E344-9555-2F9A2A519073}"/>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a:t>
            </a:fld>
            <a:endParaRPr lang="x-none"/>
          </a:p>
        </p:txBody>
      </p:sp>
      <p:sp>
        <p:nvSpPr>
          <p:cNvPr id="5" name="Date Placeholder 4">
            <a:extLst>
              <a:ext uri="{FF2B5EF4-FFF2-40B4-BE49-F238E27FC236}">
                <a16:creationId xmlns:a16="http://schemas.microsoft.com/office/drawing/2014/main" id="{7A4EB6EC-D213-9F48-8356-86C62AC118FF}"/>
              </a:ext>
            </a:extLst>
          </p:cNvPr>
          <p:cNvSpPr>
            <a:spLocks noGrp="1"/>
          </p:cNvSpPr>
          <p:nvPr>
            <p:ph type="dt" sz="half" idx="10"/>
          </p:nvPr>
        </p:nvSpPr>
        <p:spPr>
          <a:xfrm>
            <a:off x="432486" y="6501637"/>
            <a:ext cx="4825314" cy="375412"/>
          </a:xfrm>
        </p:spPr>
        <p:txBody>
          <a:bodyPr/>
          <a:lstStyle/>
          <a:p>
            <a:r>
              <a:rPr lang="en-US" dirty="0"/>
              <a:t>EEE 416 (2022) – Final Project Group C.05</a:t>
            </a:r>
            <a:endParaRPr lang="x-none" dirty="0"/>
          </a:p>
        </p:txBody>
      </p:sp>
      <p:sp>
        <p:nvSpPr>
          <p:cNvPr id="6" name="Footer Placeholder 5">
            <a:extLst>
              <a:ext uri="{FF2B5EF4-FFF2-40B4-BE49-F238E27FC236}">
                <a16:creationId xmlns:a16="http://schemas.microsoft.com/office/drawing/2014/main" id="{1B9B0E6E-7910-2644-9BBD-C431B66BAC64}"/>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11" name="TextBox 10">
            <a:extLst>
              <a:ext uri="{FF2B5EF4-FFF2-40B4-BE49-F238E27FC236}">
                <a16:creationId xmlns:a16="http://schemas.microsoft.com/office/drawing/2014/main" id="{43D012D0-622C-46B2-A624-4C1339C0A8E5}"/>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1706173</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20973285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4.1 Implementation: Photo </a:t>
            </a:r>
            <a:r>
              <a:rPr lang="en-US" dirty="0" err="1"/>
              <a:t>Gallary</a:t>
            </a:r>
            <a:endParaRPr lang="x-none"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69307" y="1574260"/>
            <a:ext cx="3965578" cy="4541837"/>
          </a:xfrm>
        </p:spPr>
      </p:pic>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20</a:t>
            </a:fld>
            <a:endParaRPr lang="x-none"/>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A1F92FCA-9F88-DE24-2D11-E2FF4AD3032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1706174</a:t>
            </a:r>
            <a:endParaRPr lang="en-GB" i="1" dirty="0">
              <a:solidFill>
                <a:srgbClr val="FFFF00"/>
              </a:solidFill>
              <a:latin typeface="Arial Narrow" panose="020B0606020202030204" pitchFamily="34"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0039" y="1574260"/>
            <a:ext cx="4717960" cy="4541837"/>
          </a:xfrm>
          <a:prstGeom prst="rect">
            <a:avLst/>
          </a:prstGeom>
        </p:spPr>
      </p:pic>
    </p:spTree>
    <p:extLst>
      <p:ext uri="{BB962C8B-B14F-4D97-AF65-F5344CB8AC3E}">
        <p14:creationId xmlns:p14="http://schemas.microsoft.com/office/powerpoint/2010/main" val="6818490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4.1 Implementation: Photo Gallery</a:t>
            </a:r>
            <a:endParaRPr lang="x-none"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13679" y="1493838"/>
            <a:ext cx="4218861" cy="4541837"/>
          </a:xfrm>
        </p:spPr>
      </p:pic>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21</a:t>
            </a:fld>
            <a:endParaRPr lang="x-none"/>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A1F92FCA-9F88-DE24-2D11-E2FF4AD3032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1706174</a:t>
            </a:r>
            <a:endParaRPr lang="en-GB" i="1" dirty="0">
              <a:solidFill>
                <a:srgbClr val="FFFF00"/>
              </a:solidFill>
              <a:latin typeface="Arial Narrow" panose="020B0606020202030204" pitchFamily="34"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105" y="1493838"/>
            <a:ext cx="4445358" cy="4765293"/>
          </a:xfrm>
          <a:prstGeom prst="rect">
            <a:avLst/>
          </a:prstGeom>
        </p:spPr>
      </p:pic>
    </p:spTree>
    <p:extLst>
      <p:ext uri="{BB962C8B-B14F-4D97-AF65-F5344CB8AC3E}">
        <p14:creationId xmlns:p14="http://schemas.microsoft.com/office/powerpoint/2010/main" val="41875462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4.2 Implementation: External Links</a:t>
            </a:r>
            <a:endParaRPr lang="x-none" dirty="0"/>
          </a:p>
        </p:txBody>
      </p:sp>
      <p:sp>
        <p:nvSpPr>
          <p:cNvPr id="3" name="Content Placeholder 2">
            <a:extLst>
              <a:ext uri="{FF2B5EF4-FFF2-40B4-BE49-F238E27FC236}">
                <a16:creationId xmlns:a16="http://schemas.microsoft.com/office/drawing/2014/main" id="{9A5CCD3A-D4B0-7B41-958D-971CA047A6CD}"/>
              </a:ext>
            </a:extLst>
          </p:cNvPr>
          <p:cNvSpPr>
            <a:spLocks noGrp="1"/>
          </p:cNvSpPr>
          <p:nvPr>
            <p:ph idx="1"/>
          </p:nvPr>
        </p:nvSpPr>
        <p:spPr/>
        <p:txBody>
          <a:bodyPr>
            <a:normAutofit/>
          </a:bodyPr>
          <a:lstStyle/>
          <a:p>
            <a:endParaRPr lang="en-US" sz="3600" dirty="0"/>
          </a:p>
          <a:p>
            <a:r>
              <a:rPr lang="en-US" sz="3600" dirty="0"/>
              <a:t>YouTube Link: https://youtu.be/VbX1BqEhhpc</a:t>
            </a:r>
            <a:endParaRPr lang="x-none" sz="3600"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22</a:t>
            </a:fld>
            <a:endParaRPr lang="x-none"/>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9952EB49-4428-9A99-6192-890F980C5BF2}"/>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1706175</a:t>
            </a:r>
            <a:endParaRPr lang="en-GB" i="1" dirty="0">
              <a:solidFill>
                <a:srgbClr val="FFFF00"/>
              </a:solidFill>
              <a:latin typeface="Arial Narrow" panose="020B0606020202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0" y="1188720"/>
            <a:ext cx="11125200" cy="5138886"/>
          </a:xfrm>
          <a:prstGeom prst="rect">
            <a:avLst/>
          </a:prstGeom>
        </p:spPr>
      </p:pic>
    </p:spTree>
    <p:extLst>
      <p:ext uri="{BB962C8B-B14F-4D97-AF65-F5344CB8AC3E}">
        <p14:creationId xmlns:p14="http://schemas.microsoft.com/office/powerpoint/2010/main" val="41942789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4.2 Implementation: External Links</a:t>
            </a:r>
            <a:endParaRPr lang="x-none" dirty="0"/>
          </a:p>
        </p:txBody>
      </p:sp>
      <p:sp>
        <p:nvSpPr>
          <p:cNvPr id="3" name="Content Placeholder 2">
            <a:extLst>
              <a:ext uri="{FF2B5EF4-FFF2-40B4-BE49-F238E27FC236}">
                <a16:creationId xmlns:a16="http://schemas.microsoft.com/office/drawing/2014/main" id="{9A5CCD3A-D4B0-7B41-958D-971CA047A6CD}"/>
              </a:ext>
            </a:extLst>
          </p:cNvPr>
          <p:cNvSpPr>
            <a:spLocks noGrp="1"/>
          </p:cNvSpPr>
          <p:nvPr>
            <p:ph idx="1"/>
          </p:nvPr>
        </p:nvSpPr>
        <p:spPr>
          <a:xfrm>
            <a:off x="1066800" y="390861"/>
            <a:ext cx="10058400" cy="4541520"/>
          </a:xfrm>
        </p:spPr>
        <p:txBody>
          <a:bodyPr>
            <a:normAutofit/>
          </a:bodyPr>
          <a:lstStyle/>
          <a:p>
            <a:endParaRPr lang="en-US" sz="3600" dirty="0"/>
          </a:p>
          <a:p>
            <a:r>
              <a:rPr lang="en-US" sz="3600" dirty="0"/>
              <a:t>YouTube Link: https://youtu.be/VbX1BqEhhpc</a:t>
            </a:r>
            <a:endParaRPr lang="x-none" sz="3600"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23</a:t>
            </a:fld>
            <a:endParaRPr lang="x-none"/>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9952EB49-4428-9A99-6192-890F980C5BF2}"/>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1706175</a:t>
            </a:r>
            <a:endParaRPr lang="en-GB" i="1" dirty="0">
              <a:solidFill>
                <a:srgbClr val="FFFF00"/>
              </a:solidFill>
              <a:latin typeface="Arial Narrow" panose="020B0606020202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567" y="1736739"/>
            <a:ext cx="8778865" cy="4055081"/>
          </a:xfrm>
          <a:prstGeom prst="rect">
            <a:avLst/>
          </a:prstGeom>
        </p:spPr>
      </p:pic>
    </p:spTree>
    <p:extLst>
      <p:ext uri="{BB962C8B-B14F-4D97-AF65-F5344CB8AC3E}">
        <p14:creationId xmlns:p14="http://schemas.microsoft.com/office/powerpoint/2010/main" val="2525044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4.2 Implementation: External Links</a:t>
            </a:r>
            <a:endParaRPr lang="x-none" dirty="0"/>
          </a:p>
        </p:txBody>
      </p:sp>
      <p:sp>
        <p:nvSpPr>
          <p:cNvPr id="3" name="Content Placeholder 2">
            <a:extLst>
              <a:ext uri="{FF2B5EF4-FFF2-40B4-BE49-F238E27FC236}">
                <a16:creationId xmlns:a16="http://schemas.microsoft.com/office/drawing/2014/main" id="{9A5CCD3A-D4B0-7B41-958D-971CA047A6CD}"/>
              </a:ext>
            </a:extLst>
          </p:cNvPr>
          <p:cNvSpPr>
            <a:spLocks noGrp="1"/>
          </p:cNvSpPr>
          <p:nvPr>
            <p:ph idx="1"/>
          </p:nvPr>
        </p:nvSpPr>
        <p:spPr/>
        <p:txBody>
          <a:bodyPr>
            <a:normAutofit/>
          </a:bodyPr>
          <a:lstStyle/>
          <a:p>
            <a:endParaRPr lang="en-US" sz="3600" dirty="0"/>
          </a:p>
          <a:p>
            <a:r>
              <a:rPr lang="en-US" sz="3600" dirty="0"/>
              <a:t>YouTube Link: https://youtu.be/VbX1BqEhhpc</a:t>
            </a:r>
            <a:endParaRPr lang="x-none" sz="3600"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24</a:t>
            </a:fld>
            <a:endParaRPr lang="x-none"/>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9952EB49-4428-9A99-6192-890F980C5BF2}"/>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1706175</a:t>
            </a:r>
            <a:endParaRPr lang="en-GB" i="1" dirty="0">
              <a:solidFill>
                <a:srgbClr val="FFFF00"/>
              </a:solidFill>
              <a:latin typeface="Arial Narrow" panose="020B0606020202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55316"/>
            <a:ext cx="12192000" cy="4589511"/>
          </a:xfrm>
          <a:prstGeom prst="rect">
            <a:avLst/>
          </a:prstGeom>
        </p:spPr>
      </p:pic>
    </p:spTree>
    <p:extLst>
      <p:ext uri="{BB962C8B-B14F-4D97-AF65-F5344CB8AC3E}">
        <p14:creationId xmlns:p14="http://schemas.microsoft.com/office/powerpoint/2010/main" val="21759841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4.2 Implementation: External Links</a:t>
            </a:r>
            <a:endParaRPr lang="x-none"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25</a:t>
            </a:fld>
            <a:endParaRPr lang="x-none"/>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9952EB49-4428-9A99-6192-890F980C5BF2}"/>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1706175</a:t>
            </a:r>
            <a:endParaRPr lang="en-GB" i="1" dirty="0">
              <a:solidFill>
                <a:srgbClr val="FFFF00"/>
              </a:solidFill>
              <a:latin typeface="Arial Narrow" panose="020B0606020202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1240" y="1226818"/>
            <a:ext cx="3996560" cy="5244007"/>
          </a:xfrm>
          <a:prstGeom prst="rect">
            <a:avLst/>
          </a:prstGeom>
        </p:spPr>
      </p:pic>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438275" y="1226819"/>
            <a:ext cx="4021196" cy="5274819"/>
          </a:xfrm>
        </p:spPr>
      </p:pic>
    </p:spTree>
    <p:extLst>
      <p:ext uri="{BB962C8B-B14F-4D97-AF65-F5344CB8AC3E}">
        <p14:creationId xmlns:p14="http://schemas.microsoft.com/office/powerpoint/2010/main" val="375481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4.2 Implementation: External Links</a:t>
            </a:r>
            <a:endParaRPr lang="x-none"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26</a:t>
            </a:fld>
            <a:endParaRPr lang="x-none"/>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9952EB49-4428-9A99-6192-890F980C5BF2}"/>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1706175</a:t>
            </a:r>
            <a:endParaRPr lang="en-GB" i="1" dirty="0">
              <a:solidFill>
                <a:srgbClr val="FFFF00"/>
              </a:solidFill>
              <a:latin typeface="Arial Narrow" panose="020B0606020202030204" pitchFamily="34" charset="0"/>
            </a:endParaRP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1493838"/>
            <a:ext cx="3093076" cy="4541837"/>
          </a:xfr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0442" y="1474789"/>
            <a:ext cx="2999977" cy="4541837"/>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05302" y="1455740"/>
            <a:ext cx="3167807" cy="4560886"/>
          </a:xfrm>
          <a:prstGeom prst="rect">
            <a:avLst/>
          </a:prstGeom>
        </p:spPr>
      </p:pic>
    </p:spTree>
    <p:extLst>
      <p:ext uri="{BB962C8B-B14F-4D97-AF65-F5344CB8AC3E}">
        <p14:creationId xmlns:p14="http://schemas.microsoft.com/office/powerpoint/2010/main" val="2082667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4.2 Implementation: External Links</a:t>
            </a:r>
            <a:endParaRPr lang="x-none"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27</a:t>
            </a:fld>
            <a:endParaRPr lang="x-none"/>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9952EB49-4428-9A99-6192-890F980C5BF2}"/>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1706175</a:t>
            </a:r>
            <a:endParaRPr lang="en-GB" i="1" dirty="0">
              <a:solidFill>
                <a:srgbClr val="FFFF00"/>
              </a:solidFill>
              <a:latin typeface="Arial Narrow" panose="020B0606020202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4289" y="1416136"/>
            <a:ext cx="3167807" cy="4827272"/>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0471" y="1410255"/>
            <a:ext cx="3167807" cy="4827272"/>
          </a:xfrm>
          <a:prstGeom prst="rect">
            <a:avLst/>
          </a:prstGeom>
        </p:spPr>
      </p:pic>
    </p:spTree>
    <p:extLst>
      <p:ext uri="{BB962C8B-B14F-4D97-AF65-F5344CB8AC3E}">
        <p14:creationId xmlns:p14="http://schemas.microsoft.com/office/powerpoint/2010/main" val="26561608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5. Analysis and Evaluation</a:t>
            </a:r>
            <a:endParaRPr lang="x-none" dirty="0"/>
          </a:p>
        </p:txBody>
      </p:sp>
      <p:sp>
        <p:nvSpPr>
          <p:cNvPr id="3" name="Content Placeholder 2">
            <a:extLst>
              <a:ext uri="{FF2B5EF4-FFF2-40B4-BE49-F238E27FC236}">
                <a16:creationId xmlns:a16="http://schemas.microsoft.com/office/drawing/2014/main" id="{9A5CCD3A-D4B0-7B41-958D-971CA047A6CD}"/>
              </a:ext>
            </a:extLst>
          </p:cNvPr>
          <p:cNvSpPr>
            <a:spLocks noGrp="1"/>
          </p:cNvSpPr>
          <p:nvPr>
            <p:ph idx="1"/>
          </p:nvPr>
        </p:nvSpPr>
        <p:spPr/>
        <p:txBody>
          <a:bodyPr>
            <a:normAutofit/>
          </a:bodyPr>
          <a:lstStyle/>
          <a:p>
            <a:r>
              <a:rPr lang="en-US" sz="3200" dirty="0"/>
              <a:t>5.1 Novelty</a:t>
            </a:r>
          </a:p>
          <a:p>
            <a:r>
              <a:rPr lang="en-US" sz="3200" dirty="0"/>
              <a:t>5.2 </a:t>
            </a:r>
            <a:r>
              <a:rPr lang="en-GB" sz="3200" dirty="0"/>
              <a:t>Project Management and Cost Analysis</a:t>
            </a:r>
            <a:endParaRPr lang="en-US" sz="3200" dirty="0"/>
          </a:p>
          <a:p>
            <a:r>
              <a:rPr lang="en-GB" sz="3200" dirty="0"/>
              <a:t>5.3 Practical Considerations of the Design</a:t>
            </a:r>
          </a:p>
          <a:p>
            <a:r>
              <a:rPr lang="en-GB" sz="3200" dirty="0"/>
              <a:t>5.4 Assessment of the Impact of the Project </a:t>
            </a:r>
          </a:p>
          <a:p>
            <a:r>
              <a:rPr lang="en-US" sz="3200" dirty="0"/>
              <a:t>5.5 Evaluation of the Sustainability </a:t>
            </a:r>
            <a:endParaRPr lang="x-none" sz="3200"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28</a:t>
            </a:fld>
            <a:endParaRPr lang="x-none"/>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11" name="TextBox 10">
            <a:extLst>
              <a:ext uri="{FF2B5EF4-FFF2-40B4-BE49-F238E27FC236}">
                <a16:creationId xmlns:a16="http://schemas.microsoft.com/office/drawing/2014/main" id="{D4290773-DEB7-F8A5-0DDE-98A3B08ED6E1}"/>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1706172</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42874835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2C672-E565-34D9-BD41-B504F1B7D6BA}"/>
              </a:ext>
            </a:extLst>
          </p:cNvPr>
          <p:cNvSpPr>
            <a:spLocks noGrp="1"/>
          </p:cNvSpPr>
          <p:nvPr>
            <p:ph type="title"/>
          </p:nvPr>
        </p:nvSpPr>
        <p:spPr/>
        <p:txBody>
          <a:bodyPr>
            <a:normAutofit/>
          </a:bodyPr>
          <a:lstStyle/>
          <a:p>
            <a:r>
              <a:rPr lang="en-US" sz="4400" dirty="0"/>
              <a:t>5.1 Novelty</a:t>
            </a:r>
            <a:endParaRPr lang="en-GB" dirty="0"/>
          </a:p>
        </p:txBody>
      </p:sp>
      <p:sp>
        <p:nvSpPr>
          <p:cNvPr id="3" name="Content Placeholder 2">
            <a:extLst>
              <a:ext uri="{FF2B5EF4-FFF2-40B4-BE49-F238E27FC236}">
                <a16:creationId xmlns:a16="http://schemas.microsoft.com/office/drawing/2014/main" id="{624FE627-4B30-BCAF-2060-4ABCF5611A36}"/>
              </a:ext>
            </a:extLst>
          </p:cNvPr>
          <p:cNvSpPr>
            <a:spLocks noGrp="1"/>
          </p:cNvSpPr>
          <p:nvPr>
            <p:ph idx="1"/>
          </p:nvPr>
        </p:nvSpPr>
        <p:spPr>
          <a:xfrm>
            <a:off x="1066800" y="2215166"/>
            <a:ext cx="10058400" cy="3819874"/>
          </a:xfrm>
        </p:spPr>
        <p:txBody>
          <a:bodyPr/>
          <a:lstStyle/>
          <a:p>
            <a:endParaRPr lang="en-GB" dirty="0"/>
          </a:p>
          <a:p>
            <a:r>
              <a:rPr lang="en-GB" dirty="0"/>
              <a:t>We have created a portable device that is run with clean solar energy and whose data can be accessed remotely in more than one way from any place any time as long as one has internet connection.</a:t>
            </a:r>
          </a:p>
        </p:txBody>
      </p:sp>
      <p:sp>
        <p:nvSpPr>
          <p:cNvPr id="4" name="Slide Number Placeholder 3">
            <a:extLst>
              <a:ext uri="{FF2B5EF4-FFF2-40B4-BE49-F238E27FC236}">
                <a16:creationId xmlns:a16="http://schemas.microsoft.com/office/drawing/2014/main" id="{D39777CD-4032-360E-7A48-7FE9636D077A}"/>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29</a:t>
            </a:fld>
            <a:endParaRPr lang="x-none"/>
          </a:p>
        </p:txBody>
      </p:sp>
      <p:sp>
        <p:nvSpPr>
          <p:cNvPr id="5" name="Date Placeholder 4">
            <a:extLst>
              <a:ext uri="{FF2B5EF4-FFF2-40B4-BE49-F238E27FC236}">
                <a16:creationId xmlns:a16="http://schemas.microsoft.com/office/drawing/2014/main" id="{A253DE9F-9C2B-2286-EFD9-A8CBE2B41F3C}"/>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6" name="Footer Placeholder 5">
            <a:extLst>
              <a:ext uri="{FF2B5EF4-FFF2-40B4-BE49-F238E27FC236}">
                <a16:creationId xmlns:a16="http://schemas.microsoft.com/office/drawing/2014/main" id="{8DBF744D-9F67-FA7D-0591-CA5EA3B57C12}"/>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7" name="TextBox 6">
            <a:extLst>
              <a:ext uri="{FF2B5EF4-FFF2-40B4-BE49-F238E27FC236}">
                <a16:creationId xmlns:a16="http://schemas.microsoft.com/office/drawing/2014/main" id="{E0B6DBB1-0ECF-7E88-6A58-831B47A29F95}"/>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1706172</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116225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019EF6-C9F9-8E4B-90AC-5D229CB1168A}"/>
              </a:ext>
            </a:extLst>
          </p:cNvPr>
          <p:cNvSpPr>
            <a:spLocks noGrp="1"/>
          </p:cNvSpPr>
          <p:nvPr>
            <p:ph type="title"/>
          </p:nvPr>
        </p:nvSpPr>
        <p:spPr/>
        <p:txBody>
          <a:bodyPr/>
          <a:lstStyle/>
          <a:p>
            <a:r>
              <a:rPr lang="en-US" dirty="0"/>
              <a:t>1. Summary / Abstract</a:t>
            </a:r>
            <a:endParaRPr lang="x-none" dirty="0"/>
          </a:p>
        </p:txBody>
      </p:sp>
      <p:sp>
        <p:nvSpPr>
          <p:cNvPr id="5" name="Content Placeholder 4">
            <a:extLst>
              <a:ext uri="{FF2B5EF4-FFF2-40B4-BE49-F238E27FC236}">
                <a16:creationId xmlns:a16="http://schemas.microsoft.com/office/drawing/2014/main" id="{51B2C38B-4AC5-9248-B4C6-67239E72DC1E}"/>
              </a:ext>
            </a:extLst>
          </p:cNvPr>
          <p:cNvSpPr>
            <a:spLocks noGrp="1"/>
          </p:cNvSpPr>
          <p:nvPr>
            <p:ph idx="1"/>
          </p:nvPr>
        </p:nvSpPr>
        <p:spPr/>
        <p:txBody>
          <a:bodyPr vert="horz" lIns="91440" tIns="45720" rIns="91440" bIns="45720" rtlCol="0" anchor="t">
            <a:normAutofit/>
          </a:bodyPr>
          <a:lstStyle/>
          <a:p>
            <a:pPr algn="just"/>
            <a:r>
              <a:rPr lang="en-US" dirty="0">
                <a:latin typeface="Arial"/>
                <a:cs typeface="Arial"/>
              </a:rPr>
              <a:t>In this EEE416 sessional course we have built an </a:t>
            </a:r>
            <a:r>
              <a:rPr lang="en-US" dirty="0" err="1">
                <a:latin typeface="Arial"/>
                <a:cs typeface="Arial"/>
              </a:rPr>
              <a:t>IoT</a:t>
            </a:r>
            <a:r>
              <a:rPr lang="en-US" dirty="0">
                <a:latin typeface="Arial"/>
                <a:cs typeface="Arial"/>
              </a:rPr>
              <a:t> based environment monitoring system with integrated GSM technology</a:t>
            </a:r>
            <a:r>
              <a:rPr lang="en-US" dirty="0"/>
              <a:t>. Two sensors work to find the temperature, humidity and the air quality. The values are uploaded online to a cloud system where it is shown and recorded. Warning message is sent straight to the users phone when the parameters exceed a given threshold. The entire system is powered with solar energy with battery backup.</a:t>
            </a:r>
            <a:endParaRPr lang="en-US" dirty="0">
              <a:latin typeface="Arial"/>
              <a:cs typeface="Arial"/>
            </a:endParaRPr>
          </a:p>
        </p:txBody>
      </p:sp>
      <p:sp>
        <p:nvSpPr>
          <p:cNvPr id="6" name="Date Placeholder 5">
            <a:extLst>
              <a:ext uri="{FF2B5EF4-FFF2-40B4-BE49-F238E27FC236}">
                <a16:creationId xmlns:a16="http://schemas.microsoft.com/office/drawing/2014/main" id="{C29DA07C-0ED1-CC41-B09A-5D684746D66D}"/>
              </a:ext>
            </a:extLst>
          </p:cNvPr>
          <p:cNvSpPr>
            <a:spLocks noGrp="1"/>
          </p:cNvSpPr>
          <p:nvPr>
            <p:ph type="dt" sz="half" idx="10"/>
          </p:nvPr>
        </p:nvSpPr>
        <p:spPr>
          <a:xfrm>
            <a:off x="432486" y="6501637"/>
            <a:ext cx="4668100" cy="356363"/>
          </a:xfrm>
        </p:spPr>
        <p:txBody>
          <a:bodyPr/>
          <a:lstStyle/>
          <a:p>
            <a:r>
              <a:rPr lang="en-US" dirty="0"/>
              <a:t>EEE 416 (2022) – Final Project Group C.05</a:t>
            </a:r>
            <a:endParaRPr lang="x-none" dirty="0"/>
          </a:p>
        </p:txBody>
      </p:sp>
      <p:sp>
        <p:nvSpPr>
          <p:cNvPr id="7" name="Footer Placeholder 6">
            <a:extLst>
              <a:ext uri="{FF2B5EF4-FFF2-40B4-BE49-F238E27FC236}">
                <a16:creationId xmlns:a16="http://schemas.microsoft.com/office/drawing/2014/main" id="{E62B1C3D-B08D-D14D-A3BD-DCF2567AB884}"/>
              </a:ext>
            </a:extLst>
          </p:cNvPr>
          <p:cNvSpPr>
            <a:spLocks noGrp="1"/>
          </p:cNvSpPr>
          <p:nvPr>
            <p:ph type="ftr" sz="quarter" idx="11"/>
          </p:nvPr>
        </p:nvSpPr>
        <p:spPr>
          <a:xfrm>
            <a:off x="5100586" y="6482588"/>
            <a:ext cx="6310364" cy="375412"/>
          </a:xfrm>
        </p:spPr>
        <p:txBody>
          <a:bodyPr/>
          <a:lstStyle/>
          <a:p>
            <a:r>
              <a:rPr lang="en-US" dirty="0"/>
              <a:t>Environment Monitor</a:t>
            </a:r>
            <a:endParaRPr lang="x-none" dirty="0"/>
          </a:p>
        </p:txBody>
      </p:sp>
      <p:sp>
        <p:nvSpPr>
          <p:cNvPr id="8" name="Slide Number Placeholder 7">
            <a:extLst>
              <a:ext uri="{FF2B5EF4-FFF2-40B4-BE49-F238E27FC236}">
                <a16:creationId xmlns:a16="http://schemas.microsoft.com/office/drawing/2014/main" id="{242F02E1-6859-4149-9453-07F6EB308C46}"/>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3</a:t>
            </a:fld>
            <a:endParaRPr lang="x-none"/>
          </a:p>
        </p:txBody>
      </p:sp>
      <p:sp>
        <p:nvSpPr>
          <p:cNvPr id="10" name="TextBox 9">
            <a:extLst>
              <a:ext uri="{FF2B5EF4-FFF2-40B4-BE49-F238E27FC236}">
                <a16:creationId xmlns:a16="http://schemas.microsoft.com/office/drawing/2014/main" id="{94FC492C-855C-BBBD-E10E-4FA0A9234E19}"/>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1706173</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22785540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US" sz="3600" dirty="0"/>
              <a:t>5.2 </a:t>
            </a:r>
            <a:r>
              <a:rPr lang="en-GB" sz="3600" dirty="0"/>
              <a:t>Project Management and Cost Analysis</a:t>
            </a:r>
            <a:br>
              <a:rPr lang="en-US" sz="3600" dirty="0"/>
            </a:br>
            <a:endParaRPr lang="en-GB" sz="3600"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755246992"/>
              </p:ext>
            </p:extLst>
          </p:nvPr>
        </p:nvGraphicFramePr>
        <p:xfrm>
          <a:off x="1066800" y="1188718"/>
          <a:ext cx="10058400" cy="4765017"/>
        </p:xfrm>
        <a:graphic>
          <a:graphicData uri="http://schemas.openxmlformats.org/drawingml/2006/table">
            <a:tbl>
              <a:tblPr firstRow="1" bandRow="1">
                <a:tableStyleId>{5C22544A-7EE6-4342-B048-85BDC9FD1C3A}</a:tableStyleId>
              </a:tblPr>
              <a:tblGrid>
                <a:gridCol w="2514600">
                  <a:extLst>
                    <a:ext uri="{9D8B030D-6E8A-4147-A177-3AD203B41FA5}">
                      <a16:colId xmlns:a16="http://schemas.microsoft.com/office/drawing/2014/main" val="20000"/>
                    </a:ext>
                  </a:extLst>
                </a:gridCol>
                <a:gridCol w="2514600">
                  <a:extLst>
                    <a:ext uri="{9D8B030D-6E8A-4147-A177-3AD203B41FA5}">
                      <a16:colId xmlns:a16="http://schemas.microsoft.com/office/drawing/2014/main" val="20001"/>
                    </a:ext>
                  </a:extLst>
                </a:gridCol>
                <a:gridCol w="2514600">
                  <a:extLst>
                    <a:ext uri="{9D8B030D-6E8A-4147-A177-3AD203B41FA5}">
                      <a16:colId xmlns:a16="http://schemas.microsoft.com/office/drawing/2014/main" val="20002"/>
                    </a:ext>
                  </a:extLst>
                </a:gridCol>
                <a:gridCol w="2514600">
                  <a:extLst>
                    <a:ext uri="{9D8B030D-6E8A-4147-A177-3AD203B41FA5}">
                      <a16:colId xmlns:a16="http://schemas.microsoft.com/office/drawing/2014/main" val="20003"/>
                    </a:ext>
                  </a:extLst>
                </a:gridCol>
              </a:tblGrid>
              <a:tr h="382669">
                <a:tc>
                  <a:txBody>
                    <a:bodyPr/>
                    <a:lstStyle/>
                    <a:p>
                      <a:r>
                        <a:rPr lang="en-US" dirty="0"/>
                        <a:t>Component</a:t>
                      </a:r>
                    </a:p>
                  </a:txBody>
                  <a:tcPr/>
                </a:tc>
                <a:tc>
                  <a:txBody>
                    <a:bodyPr/>
                    <a:lstStyle/>
                    <a:p>
                      <a:r>
                        <a:rPr lang="en-US" dirty="0"/>
                        <a:t>Quantity</a:t>
                      </a:r>
                    </a:p>
                  </a:txBody>
                  <a:tcPr/>
                </a:tc>
                <a:tc>
                  <a:txBody>
                    <a:bodyPr/>
                    <a:lstStyle/>
                    <a:p>
                      <a:r>
                        <a:rPr lang="en-US" dirty="0"/>
                        <a:t>Price per Unit (</a:t>
                      </a:r>
                      <a:r>
                        <a:rPr lang="en-US" dirty="0" err="1"/>
                        <a:t>Tk</a:t>
                      </a:r>
                      <a:r>
                        <a:rPr lang="en-US" dirty="0"/>
                        <a:t>)</a:t>
                      </a:r>
                    </a:p>
                  </a:txBody>
                  <a:tcPr/>
                </a:tc>
                <a:tc>
                  <a:txBody>
                    <a:bodyPr/>
                    <a:lstStyle/>
                    <a:p>
                      <a:r>
                        <a:rPr lang="en-US" dirty="0"/>
                        <a:t>Total Price</a:t>
                      </a:r>
                      <a:r>
                        <a:rPr lang="en-US" baseline="0" dirty="0"/>
                        <a:t> (</a:t>
                      </a:r>
                      <a:r>
                        <a:rPr lang="en-US" baseline="0" dirty="0" err="1"/>
                        <a:t>Tk</a:t>
                      </a:r>
                      <a:r>
                        <a:rPr lang="en-US" baseline="0" dirty="0"/>
                        <a:t>)</a:t>
                      </a:r>
                      <a:endParaRPr lang="en-US" dirty="0"/>
                    </a:p>
                  </a:txBody>
                  <a:tcPr/>
                </a:tc>
                <a:extLst>
                  <a:ext uri="{0D108BD9-81ED-4DB2-BD59-A6C34878D82A}">
                    <a16:rowId xmlns:a16="http://schemas.microsoft.com/office/drawing/2014/main" val="10000"/>
                  </a:ext>
                </a:extLst>
              </a:tr>
              <a:tr h="382669">
                <a:tc>
                  <a:txBody>
                    <a:bodyPr/>
                    <a:lstStyle/>
                    <a:p>
                      <a:r>
                        <a:rPr lang="en-US" dirty="0"/>
                        <a:t>ESP8266</a:t>
                      </a:r>
                    </a:p>
                  </a:txBody>
                  <a:tcPr/>
                </a:tc>
                <a:tc>
                  <a:txBody>
                    <a:bodyPr/>
                    <a:lstStyle/>
                    <a:p>
                      <a:r>
                        <a:rPr lang="en-US" dirty="0"/>
                        <a:t>1</a:t>
                      </a:r>
                    </a:p>
                  </a:txBody>
                  <a:tcPr/>
                </a:tc>
                <a:tc>
                  <a:txBody>
                    <a:bodyPr/>
                    <a:lstStyle/>
                    <a:p>
                      <a:r>
                        <a:rPr lang="en-US" dirty="0"/>
                        <a:t>432</a:t>
                      </a:r>
                    </a:p>
                  </a:txBody>
                  <a:tcPr/>
                </a:tc>
                <a:tc>
                  <a:txBody>
                    <a:bodyPr/>
                    <a:lstStyle/>
                    <a:p>
                      <a:r>
                        <a:rPr lang="en-US" dirty="0"/>
                        <a:t>432</a:t>
                      </a:r>
                    </a:p>
                  </a:txBody>
                  <a:tcPr/>
                </a:tc>
                <a:extLst>
                  <a:ext uri="{0D108BD9-81ED-4DB2-BD59-A6C34878D82A}">
                    <a16:rowId xmlns:a16="http://schemas.microsoft.com/office/drawing/2014/main" val="10001"/>
                  </a:ext>
                </a:extLst>
              </a:tr>
              <a:tr h="382669">
                <a:tc>
                  <a:txBody>
                    <a:bodyPr/>
                    <a:lstStyle/>
                    <a:p>
                      <a:r>
                        <a:rPr lang="en-US" dirty="0"/>
                        <a:t>DHT11</a:t>
                      </a:r>
                    </a:p>
                  </a:txBody>
                  <a:tcPr/>
                </a:tc>
                <a:tc>
                  <a:txBody>
                    <a:bodyPr/>
                    <a:lstStyle/>
                    <a:p>
                      <a:r>
                        <a:rPr lang="en-US" dirty="0"/>
                        <a:t>1</a:t>
                      </a:r>
                    </a:p>
                  </a:txBody>
                  <a:tcPr/>
                </a:tc>
                <a:tc>
                  <a:txBody>
                    <a:bodyPr/>
                    <a:lstStyle/>
                    <a:p>
                      <a:r>
                        <a:rPr lang="en-US" dirty="0"/>
                        <a:t>136</a:t>
                      </a:r>
                    </a:p>
                  </a:txBody>
                  <a:tcPr/>
                </a:tc>
                <a:tc>
                  <a:txBody>
                    <a:bodyPr/>
                    <a:lstStyle/>
                    <a:p>
                      <a:r>
                        <a:rPr lang="en-US" dirty="0"/>
                        <a:t>136</a:t>
                      </a:r>
                    </a:p>
                  </a:txBody>
                  <a:tcPr/>
                </a:tc>
                <a:extLst>
                  <a:ext uri="{0D108BD9-81ED-4DB2-BD59-A6C34878D82A}">
                    <a16:rowId xmlns:a16="http://schemas.microsoft.com/office/drawing/2014/main" val="10002"/>
                  </a:ext>
                </a:extLst>
              </a:tr>
              <a:tr h="382669">
                <a:tc>
                  <a:txBody>
                    <a:bodyPr/>
                    <a:lstStyle/>
                    <a:p>
                      <a:r>
                        <a:rPr lang="en-US" dirty="0"/>
                        <a:t>MQ135</a:t>
                      </a:r>
                    </a:p>
                  </a:txBody>
                  <a:tcPr/>
                </a:tc>
                <a:tc>
                  <a:txBody>
                    <a:bodyPr/>
                    <a:lstStyle/>
                    <a:p>
                      <a:r>
                        <a:rPr lang="en-US" dirty="0"/>
                        <a:t>1</a:t>
                      </a:r>
                    </a:p>
                  </a:txBody>
                  <a:tcPr/>
                </a:tc>
                <a:tc>
                  <a:txBody>
                    <a:bodyPr/>
                    <a:lstStyle/>
                    <a:p>
                      <a:r>
                        <a:rPr lang="en-US" dirty="0"/>
                        <a:t>200</a:t>
                      </a:r>
                    </a:p>
                  </a:txBody>
                  <a:tcPr/>
                </a:tc>
                <a:tc>
                  <a:txBody>
                    <a:bodyPr/>
                    <a:lstStyle/>
                    <a:p>
                      <a:r>
                        <a:rPr lang="en-US" dirty="0"/>
                        <a:t>200</a:t>
                      </a:r>
                    </a:p>
                  </a:txBody>
                  <a:tcPr/>
                </a:tc>
                <a:extLst>
                  <a:ext uri="{0D108BD9-81ED-4DB2-BD59-A6C34878D82A}">
                    <a16:rowId xmlns:a16="http://schemas.microsoft.com/office/drawing/2014/main" val="10003"/>
                  </a:ext>
                </a:extLst>
              </a:tr>
              <a:tr h="382669">
                <a:tc>
                  <a:txBody>
                    <a:bodyPr/>
                    <a:lstStyle/>
                    <a:p>
                      <a:r>
                        <a:rPr lang="en-US" dirty="0"/>
                        <a:t>SIM800L</a:t>
                      </a:r>
                    </a:p>
                  </a:txBody>
                  <a:tcPr/>
                </a:tc>
                <a:tc>
                  <a:txBody>
                    <a:bodyPr/>
                    <a:lstStyle/>
                    <a:p>
                      <a:r>
                        <a:rPr lang="en-US" dirty="0"/>
                        <a:t>1</a:t>
                      </a:r>
                    </a:p>
                  </a:txBody>
                  <a:tcPr/>
                </a:tc>
                <a:tc>
                  <a:txBody>
                    <a:bodyPr/>
                    <a:lstStyle/>
                    <a:p>
                      <a:r>
                        <a:rPr lang="en-US" dirty="0"/>
                        <a:t>365</a:t>
                      </a:r>
                    </a:p>
                  </a:txBody>
                  <a:tcPr/>
                </a:tc>
                <a:tc>
                  <a:txBody>
                    <a:bodyPr/>
                    <a:lstStyle/>
                    <a:p>
                      <a:r>
                        <a:rPr lang="en-US" dirty="0"/>
                        <a:t>365</a:t>
                      </a:r>
                    </a:p>
                  </a:txBody>
                  <a:tcPr/>
                </a:tc>
                <a:extLst>
                  <a:ext uri="{0D108BD9-81ED-4DB2-BD59-A6C34878D82A}">
                    <a16:rowId xmlns:a16="http://schemas.microsoft.com/office/drawing/2014/main" val="10004"/>
                  </a:ext>
                </a:extLst>
              </a:tr>
              <a:tr h="382669">
                <a:tc>
                  <a:txBody>
                    <a:bodyPr/>
                    <a:lstStyle/>
                    <a:p>
                      <a:r>
                        <a:rPr lang="en-US" dirty="0"/>
                        <a:t>I2C</a:t>
                      </a:r>
                      <a:r>
                        <a:rPr lang="en-US" baseline="0" dirty="0"/>
                        <a:t> module</a:t>
                      </a:r>
                      <a:endParaRPr lang="en-US" dirty="0"/>
                    </a:p>
                  </a:txBody>
                  <a:tcPr/>
                </a:tc>
                <a:tc>
                  <a:txBody>
                    <a:bodyPr/>
                    <a:lstStyle/>
                    <a:p>
                      <a:r>
                        <a:rPr lang="en-US" dirty="0"/>
                        <a:t>1</a:t>
                      </a:r>
                    </a:p>
                  </a:txBody>
                  <a:tcPr/>
                </a:tc>
                <a:tc>
                  <a:txBody>
                    <a:bodyPr/>
                    <a:lstStyle/>
                    <a:p>
                      <a:r>
                        <a:rPr lang="en-US" dirty="0"/>
                        <a:t>70</a:t>
                      </a:r>
                    </a:p>
                  </a:txBody>
                  <a:tcPr/>
                </a:tc>
                <a:tc>
                  <a:txBody>
                    <a:bodyPr/>
                    <a:lstStyle/>
                    <a:p>
                      <a:r>
                        <a:rPr lang="en-US" dirty="0"/>
                        <a:t>70</a:t>
                      </a:r>
                    </a:p>
                  </a:txBody>
                  <a:tcPr/>
                </a:tc>
                <a:extLst>
                  <a:ext uri="{0D108BD9-81ED-4DB2-BD59-A6C34878D82A}">
                    <a16:rowId xmlns:a16="http://schemas.microsoft.com/office/drawing/2014/main" val="10005"/>
                  </a:ext>
                </a:extLst>
              </a:tr>
              <a:tr h="382669">
                <a:tc>
                  <a:txBody>
                    <a:bodyPr/>
                    <a:lstStyle/>
                    <a:p>
                      <a:r>
                        <a:rPr lang="en-US" dirty="0"/>
                        <a:t>LCD display</a:t>
                      </a:r>
                    </a:p>
                  </a:txBody>
                  <a:tcPr/>
                </a:tc>
                <a:tc>
                  <a:txBody>
                    <a:bodyPr/>
                    <a:lstStyle/>
                    <a:p>
                      <a:r>
                        <a:rPr lang="en-US" dirty="0"/>
                        <a:t>1</a:t>
                      </a:r>
                    </a:p>
                  </a:txBody>
                  <a:tcPr/>
                </a:tc>
                <a:tc>
                  <a:txBody>
                    <a:bodyPr/>
                    <a:lstStyle/>
                    <a:p>
                      <a:r>
                        <a:rPr lang="en-US" dirty="0"/>
                        <a:t>180</a:t>
                      </a:r>
                    </a:p>
                  </a:txBody>
                  <a:tcPr/>
                </a:tc>
                <a:tc>
                  <a:txBody>
                    <a:bodyPr/>
                    <a:lstStyle/>
                    <a:p>
                      <a:r>
                        <a:rPr lang="en-US" dirty="0"/>
                        <a:t>180</a:t>
                      </a:r>
                    </a:p>
                  </a:txBody>
                  <a:tcPr/>
                </a:tc>
                <a:extLst>
                  <a:ext uri="{0D108BD9-81ED-4DB2-BD59-A6C34878D82A}">
                    <a16:rowId xmlns:a16="http://schemas.microsoft.com/office/drawing/2014/main" val="10006"/>
                  </a:ext>
                </a:extLst>
              </a:tr>
              <a:tr h="382669">
                <a:tc>
                  <a:txBody>
                    <a:bodyPr/>
                    <a:lstStyle/>
                    <a:p>
                      <a:r>
                        <a:rPr lang="en-US" dirty="0"/>
                        <a:t>Solar Panel</a:t>
                      </a:r>
                    </a:p>
                  </a:txBody>
                  <a:tcPr/>
                </a:tc>
                <a:tc>
                  <a:txBody>
                    <a:bodyPr/>
                    <a:lstStyle/>
                    <a:p>
                      <a:r>
                        <a:rPr lang="en-US" dirty="0"/>
                        <a:t>3</a:t>
                      </a:r>
                    </a:p>
                  </a:txBody>
                  <a:tcPr/>
                </a:tc>
                <a:tc>
                  <a:txBody>
                    <a:bodyPr/>
                    <a:lstStyle/>
                    <a:p>
                      <a:r>
                        <a:rPr lang="en-US" dirty="0"/>
                        <a:t>320</a:t>
                      </a:r>
                    </a:p>
                  </a:txBody>
                  <a:tcPr/>
                </a:tc>
                <a:tc>
                  <a:txBody>
                    <a:bodyPr/>
                    <a:lstStyle/>
                    <a:p>
                      <a:r>
                        <a:rPr lang="en-US" dirty="0"/>
                        <a:t>960</a:t>
                      </a:r>
                    </a:p>
                  </a:txBody>
                  <a:tcPr/>
                </a:tc>
                <a:extLst>
                  <a:ext uri="{0D108BD9-81ED-4DB2-BD59-A6C34878D82A}">
                    <a16:rowId xmlns:a16="http://schemas.microsoft.com/office/drawing/2014/main" val="10007"/>
                  </a:ext>
                </a:extLst>
              </a:tr>
              <a:tr h="660498">
                <a:tc>
                  <a:txBody>
                    <a:bodyPr/>
                    <a:lstStyle/>
                    <a:p>
                      <a:r>
                        <a:rPr lang="en-US" dirty="0"/>
                        <a:t>TP4056 battery charger</a:t>
                      </a:r>
                    </a:p>
                  </a:txBody>
                  <a:tcPr/>
                </a:tc>
                <a:tc>
                  <a:txBody>
                    <a:bodyPr/>
                    <a:lstStyle/>
                    <a:p>
                      <a:r>
                        <a:rPr lang="en-US" dirty="0"/>
                        <a:t>2</a:t>
                      </a:r>
                    </a:p>
                  </a:txBody>
                  <a:tcPr/>
                </a:tc>
                <a:tc>
                  <a:txBody>
                    <a:bodyPr/>
                    <a:lstStyle/>
                    <a:p>
                      <a:r>
                        <a:rPr lang="en-US" dirty="0"/>
                        <a:t>25</a:t>
                      </a:r>
                    </a:p>
                  </a:txBody>
                  <a:tcPr/>
                </a:tc>
                <a:tc>
                  <a:txBody>
                    <a:bodyPr/>
                    <a:lstStyle/>
                    <a:p>
                      <a:r>
                        <a:rPr lang="en-US" dirty="0"/>
                        <a:t>50</a:t>
                      </a:r>
                    </a:p>
                  </a:txBody>
                  <a:tcPr/>
                </a:tc>
                <a:extLst>
                  <a:ext uri="{0D108BD9-81ED-4DB2-BD59-A6C34878D82A}">
                    <a16:rowId xmlns:a16="http://schemas.microsoft.com/office/drawing/2014/main" val="10008"/>
                  </a:ext>
                </a:extLst>
              </a:tr>
              <a:tr h="660498">
                <a:tc>
                  <a:txBody>
                    <a:bodyPr/>
                    <a:lstStyle/>
                    <a:p>
                      <a:r>
                        <a:rPr lang="en-US" dirty="0"/>
                        <a:t>MT3608 boost converter</a:t>
                      </a:r>
                    </a:p>
                  </a:txBody>
                  <a:tcPr/>
                </a:tc>
                <a:tc>
                  <a:txBody>
                    <a:bodyPr/>
                    <a:lstStyle/>
                    <a:p>
                      <a:r>
                        <a:rPr lang="en-US" dirty="0"/>
                        <a:t>2</a:t>
                      </a:r>
                    </a:p>
                  </a:txBody>
                  <a:tcPr/>
                </a:tc>
                <a:tc>
                  <a:txBody>
                    <a:bodyPr/>
                    <a:lstStyle/>
                    <a:p>
                      <a:r>
                        <a:rPr lang="en-US" dirty="0"/>
                        <a:t>70</a:t>
                      </a:r>
                    </a:p>
                  </a:txBody>
                  <a:tcPr/>
                </a:tc>
                <a:tc>
                  <a:txBody>
                    <a:bodyPr/>
                    <a:lstStyle/>
                    <a:p>
                      <a:r>
                        <a:rPr lang="en-US" dirty="0"/>
                        <a:t>140</a:t>
                      </a:r>
                    </a:p>
                  </a:txBody>
                  <a:tcPr/>
                </a:tc>
                <a:extLst>
                  <a:ext uri="{0D108BD9-81ED-4DB2-BD59-A6C34878D82A}">
                    <a16:rowId xmlns:a16="http://schemas.microsoft.com/office/drawing/2014/main" val="10009"/>
                  </a:ext>
                </a:extLst>
              </a:tr>
              <a:tr h="382669">
                <a:tc>
                  <a:txBody>
                    <a:bodyPr/>
                    <a:lstStyle/>
                    <a:p>
                      <a:r>
                        <a:rPr lang="en-US" dirty="0" err="1"/>
                        <a:t>Battery+holder</a:t>
                      </a:r>
                      <a:endParaRPr lang="en-US" dirty="0"/>
                    </a:p>
                  </a:txBody>
                  <a:tcPr/>
                </a:tc>
                <a:tc>
                  <a:txBody>
                    <a:bodyPr/>
                    <a:lstStyle/>
                    <a:p>
                      <a:r>
                        <a:rPr lang="en-US" dirty="0"/>
                        <a:t>8</a:t>
                      </a:r>
                    </a:p>
                  </a:txBody>
                  <a:tcPr/>
                </a:tc>
                <a:tc>
                  <a:txBody>
                    <a:bodyPr/>
                    <a:lstStyle/>
                    <a:p>
                      <a:r>
                        <a:rPr lang="en-US" dirty="0"/>
                        <a:t>17.5</a:t>
                      </a:r>
                    </a:p>
                  </a:txBody>
                  <a:tcPr/>
                </a:tc>
                <a:tc>
                  <a:txBody>
                    <a:bodyPr/>
                    <a:lstStyle/>
                    <a:p>
                      <a:r>
                        <a:rPr lang="en-US" dirty="0"/>
                        <a:t>140</a:t>
                      </a:r>
                    </a:p>
                  </a:txBody>
                  <a:tcPr/>
                </a:tc>
                <a:extLst>
                  <a:ext uri="{0D108BD9-81ED-4DB2-BD59-A6C34878D82A}">
                    <a16:rowId xmlns:a16="http://schemas.microsoft.com/office/drawing/2014/main" val="10010"/>
                  </a:ext>
                </a:extLst>
              </a:tr>
            </a:tbl>
          </a:graphicData>
        </a:graphic>
      </p:graphicFrame>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30</a:t>
            </a:fld>
            <a:endParaRPr lang="x-none"/>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7" name="TextBox 6">
            <a:extLst>
              <a:ext uri="{FF2B5EF4-FFF2-40B4-BE49-F238E27FC236}">
                <a16:creationId xmlns:a16="http://schemas.microsoft.com/office/drawing/2014/main" id="{EBBBCD1C-83EE-59C6-1CFF-FBDC437E2AEC}"/>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1706172</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15327693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US" sz="3600" dirty="0"/>
              <a:t>5.2 </a:t>
            </a:r>
            <a:r>
              <a:rPr lang="en-GB" sz="3600" dirty="0"/>
              <a:t>Project Management and Cost Analysis</a:t>
            </a:r>
            <a:br>
              <a:rPr lang="en-US" sz="3600" dirty="0"/>
            </a:br>
            <a:endParaRPr lang="en-GB" sz="3600"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94246373"/>
              </p:ext>
            </p:extLst>
          </p:nvPr>
        </p:nvGraphicFramePr>
        <p:xfrm>
          <a:off x="1066800" y="1188718"/>
          <a:ext cx="10058400" cy="3427112"/>
        </p:xfrm>
        <a:graphic>
          <a:graphicData uri="http://schemas.openxmlformats.org/drawingml/2006/table">
            <a:tbl>
              <a:tblPr firstRow="1" bandRow="1">
                <a:tableStyleId>{5C22544A-7EE6-4342-B048-85BDC9FD1C3A}</a:tableStyleId>
              </a:tblPr>
              <a:tblGrid>
                <a:gridCol w="2514600">
                  <a:extLst>
                    <a:ext uri="{9D8B030D-6E8A-4147-A177-3AD203B41FA5}">
                      <a16:colId xmlns:a16="http://schemas.microsoft.com/office/drawing/2014/main" val="20000"/>
                    </a:ext>
                  </a:extLst>
                </a:gridCol>
                <a:gridCol w="2514600">
                  <a:extLst>
                    <a:ext uri="{9D8B030D-6E8A-4147-A177-3AD203B41FA5}">
                      <a16:colId xmlns:a16="http://schemas.microsoft.com/office/drawing/2014/main" val="20001"/>
                    </a:ext>
                  </a:extLst>
                </a:gridCol>
                <a:gridCol w="2514600">
                  <a:extLst>
                    <a:ext uri="{9D8B030D-6E8A-4147-A177-3AD203B41FA5}">
                      <a16:colId xmlns:a16="http://schemas.microsoft.com/office/drawing/2014/main" val="20002"/>
                    </a:ext>
                  </a:extLst>
                </a:gridCol>
                <a:gridCol w="2514600">
                  <a:extLst>
                    <a:ext uri="{9D8B030D-6E8A-4147-A177-3AD203B41FA5}">
                      <a16:colId xmlns:a16="http://schemas.microsoft.com/office/drawing/2014/main" val="20003"/>
                    </a:ext>
                  </a:extLst>
                </a:gridCol>
              </a:tblGrid>
              <a:tr h="382669">
                <a:tc>
                  <a:txBody>
                    <a:bodyPr/>
                    <a:lstStyle/>
                    <a:p>
                      <a:r>
                        <a:rPr lang="en-US" dirty="0"/>
                        <a:t>Component</a:t>
                      </a:r>
                    </a:p>
                  </a:txBody>
                  <a:tcPr/>
                </a:tc>
                <a:tc>
                  <a:txBody>
                    <a:bodyPr/>
                    <a:lstStyle/>
                    <a:p>
                      <a:r>
                        <a:rPr lang="en-US" dirty="0"/>
                        <a:t>Quantity</a:t>
                      </a:r>
                    </a:p>
                  </a:txBody>
                  <a:tcPr/>
                </a:tc>
                <a:tc>
                  <a:txBody>
                    <a:bodyPr/>
                    <a:lstStyle/>
                    <a:p>
                      <a:r>
                        <a:rPr lang="en-US" dirty="0"/>
                        <a:t>Price per Unit (</a:t>
                      </a:r>
                      <a:r>
                        <a:rPr lang="en-US" dirty="0" err="1"/>
                        <a:t>Tk</a:t>
                      </a:r>
                      <a:r>
                        <a:rPr lang="en-US" dirty="0"/>
                        <a:t>)</a:t>
                      </a:r>
                    </a:p>
                  </a:txBody>
                  <a:tcPr/>
                </a:tc>
                <a:tc>
                  <a:txBody>
                    <a:bodyPr/>
                    <a:lstStyle/>
                    <a:p>
                      <a:r>
                        <a:rPr lang="en-US" dirty="0"/>
                        <a:t>Total Price</a:t>
                      </a:r>
                      <a:r>
                        <a:rPr lang="en-US" baseline="0" dirty="0"/>
                        <a:t> (</a:t>
                      </a:r>
                      <a:r>
                        <a:rPr lang="en-US" baseline="0" dirty="0" err="1"/>
                        <a:t>Tk</a:t>
                      </a:r>
                      <a:r>
                        <a:rPr lang="en-US" baseline="0" dirty="0"/>
                        <a:t>)</a:t>
                      </a:r>
                      <a:endParaRPr lang="en-US" dirty="0"/>
                    </a:p>
                  </a:txBody>
                  <a:tcPr/>
                </a:tc>
                <a:extLst>
                  <a:ext uri="{0D108BD9-81ED-4DB2-BD59-A6C34878D82A}">
                    <a16:rowId xmlns:a16="http://schemas.microsoft.com/office/drawing/2014/main" val="10000"/>
                  </a:ext>
                </a:extLst>
              </a:tr>
              <a:tr h="382669">
                <a:tc>
                  <a:txBody>
                    <a:bodyPr/>
                    <a:lstStyle/>
                    <a:p>
                      <a:r>
                        <a:rPr lang="en-US" dirty="0"/>
                        <a:t>PCB printing</a:t>
                      </a:r>
                    </a:p>
                  </a:txBody>
                  <a:tcPr/>
                </a:tc>
                <a:tc>
                  <a:txBody>
                    <a:bodyPr/>
                    <a:lstStyle/>
                    <a:p>
                      <a:r>
                        <a:rPr lang="en-US" dirty="0"/>
                        <a:t>1</a:t>
                      </a:r>
                    </a:p>
                  </a:txBody>
                  <a:tcPr/>
                </a:tc>
                <a:tc>
                  <a:txBody>
                    <a:bodyPr/>
                    <a:lstStyle/>
                    <a:p>
                      <a:r>
                        <a:rPr lang="en-US" dirty="0"/>
                        <a:t>263</a:t>
                      </a:r>
                    </a:p>
                  </a:txBody>
                  <a:tcPr/>
                </a:tc>
                <a:tc>
                  <a:txBody>
                    <a:bodyPr/>
                    <a:lstStyle/>
                    <a:p>
                      <a:r>
                        <a:rPr lang="en-US" dirty="0"/>
                        <a:t>263</a:t>
                      </a:r>
                    </a:p>
                  </a:txBody>
                  <a:tcPr/>
                </a:tc>
                <a:extLst>
                  <a:ext uri="{0D108BD9-81ED-4DB2-BD59-A6C34878D82A}">
                    <a16:rowId xmlns:a16="http://schemas.microsoft.com/office/drawing/2014/main" val="10001"/>
                  </a:ext>
                </a:extLst>
              </a:tr>
              <a:tr h="382669">
                <a:tc>
                  <a:txBody>
                    <a:bodyPr/>
                    <a:lstStyle/>
                    <a:p>
                      <a:r>
                        <a:rPr lang="en-US" dirty="0"/>
                        <a:t>Soldering</a:t>
                      </a:r>
                      <a:r>
                        <a:rPr lang="en-US" baseline="0" dirty="0"/>
                        <a:t> Cost</a:t>
                      </a:r>
                      <a:endParaRPr lang="en-US" dirty="0"/>
                    </a:p>
                  </a:txBody>
                  <a:tcPr/>
                </a:tc>
                <a:tc>
                  <a:txBody>
                    <a:bodyPr/>
                    <a:lstStyle/>
                    <a:p>
                      <a:r>
                        <a:rPr lang="en-US" dirty="0"/>
                        <a:t>-</a:t>
                      </a:r>
                    </a:p>
                  </a:txBody>
                  <a:tcPr/>
                </a:tc>
                <a:tc>
                  <a:txBody>
                    <a:bodyPr/>
                    <a:lstStyle/>
                    <a:p>
                      <a:r>
                        <a:rPr lang="en-US" dirty="0"/>
                        <a:t>-</a:t>
                      </a:r>
                    </a:p>
                  </a:txBody>
                  <a:tcPr/>
                </a:tc>
                <a:tc>
                  <a:txBody>
                    <a:bodyPr/>
                    <a:lstStyle/>
                    <a:p>
                      <a:r>
                        <a:rPr lang="en-US" dirty="0"/>
                        <a:t>1000</a:t>
                      </a:r>
                    </a:p>
                  </a:txBody>
                  <a:tcPr/>
                </a:tc>
                <a:extLst>
                  <a:ext uri="{0D108BD9-81ED-4DB2-BD59-A6C34878D82A}">
                    <a16:rowId xmlns:a16="http://schemas.microsoft.com/office/drawing/2014/main" val="10002"/>
                  </a:ext>
                </a:extLst>
              </a:tr>
              <a:tr h="382669">
                <a:tc>
                  <a:txBody>
                    <a:bodyPr/>
                    <a:lstStyle/>
                    <a:p>
                      <a:r>
                        <a:rPr lang="en-US" dirty="0"/>
                        <a:t>Miscellaneous</a:t>
                      </a:r>
                    </a:p>
                  </a:txBody>
                  <a:tcPr/>
                </a:tc>
                <a:tc>
                  <a:txBody>
                    <a:bodyPr/>
                    <a:lstStyle/>
                    <a:p>
                      <a:r>
                        <a:rPr lang="en-US" dirty="0"/>
                        <a:t>-</a:t>
                      </a:r>
                    </a:p>
                  </a:txBody>
                  <a:tcPr/>
                </a:tc>
                <a:tc>
                  <a:txBody>
                    <a:bodyPr/>
                    <a:lstStyle/>
                    <a:p>
                      <a:r>
                        <a:rPr lang="en-US" dirty="0"/>
                        <a:t>-</a:t>
                      </a:r>
                    </a:p>
                  </a:txBody>
                  <a:tcPr/>
                </a:tc>
                <a:tc>
                  <a:txBody>
                    <a:bodyPr/>
                    <a:lstStyle/>
                    <a:p>
                      <a:r>
                        <a:rPr lang="en-US" dirty="0"/>
                        <a:t>500</a:t>
                      </a:r>
                    </a:p>
                  </a:txBody>
                  <a:tcPr/>
                </a:tc>
                <a:extLst>
                  <a:ext uri="{0D108BD9-81ED-4DB2-BD59-A6C34878D82A}">
                    <a16:rowId xmlns:a16="http://schemas.microsoft.com/office/drawing/2014/main" val="10003"/>
                  </a:ext>
                </a:extLst>
              </a:tr>
              <a:tr h="382669">
                <a:tc>
                  <a:txBody>
                    <a:bodyPr/>
                    <a:lstStyle/>
                    <a:p>
                      <a:r>
                        <a:rPr lang="en-US" dirty="0"/>
                        <a:t>Casing</a:t>
                      </a:r>
                    </a:p>
                  </a:txBody>
                  <a:tcPr/>
                </a:tc>
                <a:tc>
                  <a:txBody>
                    <a:bodyPr/>
                    <a:lstStyle/>
                    <a:p>
                      <a:r>
                        <a:rPr lang="en-US" dirty="0"/>
                        <a:t>1</a:t>
                      </a:r>
                    </a:p>
                  </a:txBody>
                  <a:tcPr/>
                </a:tc>
                <a:tc>
                  <a:txBody>
                    <a:bodyPr/>
                    <a:lstStyle/>
                    <a:p>
                      <a:r>
                        <a:rPr lang="en-US" dirty="0"/>
                        <a:t>300</a:t>
                      </a:r>
                    </a:p>
                  </a:txBody>
                  <a:tcPr/>
                </a:tc>
                <a:tc>
                  <a:txBody>
                    <a:bodyPr/>
                    <a:lstStyle/>
                    <a:p>
                      <a:r>
                        <a:rPr lang="en-US" dirty="0"/>
                        <a:t>300</a:t>
                      </a:r>
                    </a:p>
                  </a:txBody>
                  <a:tcPr/>
                </a:tc>
                <a:extLst>
                  <a:ext uri="{0D108BD9-81ED-4DB2-BD59-A6C34878D82A}">
                    <a16:rowId xmlns:a16="http://schemas.microsoft.com/office/drawing/2014/main" val="10004"/>
                  </a:ext>
                </a:extLst>
              </a:tr>
              <a:tr h="382669">
                <a:tc>
                  <a:txBody>
                    <a:bodyPr/>
                    <a:lstStyle/>
                    <a:p>
                      <a:r>
                        <a:rPr lang="en-US" dirty="0"/>
                        <a:t>Transport</a:t>
                      </a:r>
                    </a:p>
                  </a:txBody>
                  <a:tcPr/>
                </a:tc>
                <a:tc>
                  <a:txBody>
                    <a:bodyPr/>
                    <a:lstStyle/>
                    <a:p>
                      <a:r>
                        <a:rPr lang="en-US" dirty="0"/>
                        <a:t>-</a:t>
                      </a:r>
                    </a:p>
                  </a:txBody>
                  <a:tcPr/>
                </a:tc>
                <a:tc>
                  <a:txBody>
                    <a:bodyPr/>
                    <a:lstStyle/>
                    <a:p>
                      <a:r>
                        <a:rPr lang="en-US" dirty="0"/>
                        <a:t>800</a:t>
                      </a:r>
                    </a:p>
                  </a:txBody>
                  <a:tcPr/>
                </a:tc>
                <a:tc>
                  <a:txBody>
                    <a:bodyPr/>
                    <a:lstStyle/>
                    <a:p>
                      <a:r>
                        <a:rPr lang="en-US" dirty="0"/>
                        <a:t>800</a:t>
                      </a:r>
                    </a:p>
                  </a:txBody>
                  <a:tcPr/>
                </a:tc>
                <a:extLst>
                  <a:ext uri="{0D108BD9-81ED-4DB2-BD59-A6C34878D82A}">
                    <a16:rowId xmlns:a16="http://schemas.microsoft.com/office/drawing/2014/main" val="10005"/>
                  </a:ext>
                </a:extLst>
              </a:tr>
              <a:tr h="382669">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6"/>
                  </a:ext>
                </a:extLst>
              </a:tr>
              <a:tr h="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7"/>
                  </a:ext>
                </a:extLst>
              </a:tr>
              <a:tr h="382669">
                <a:tc>
                  <a:txBody>
                    <a:bodyPr/>
                    <a:lstStyle/>
                    <a:p>
                      <a:r>
                        <a:rPr lang="en-US" b="1" dirty="0"/>
                        <a:t>TOTAL</a:t>
                      </a:r>
                    </a:p>
                  </a:txBody>
                  <a:tcPr/>
                </a:tc>
                <a:tc>
                  <a:txBody>
                    <a:bodyPr/>
                    <a:lstStyle/>
                    <a:p>
                      <a:endParaRPr lang="en-US" dirty="0"/>
                    </a:p>
                  </a:txBody>
                  <a:tcPr/>
                </a:tc>
                <a:tc>
                  <a:txBody>
                    <a:bodyPr/>
                    <a:lstStyle/>
                    <a:p>
                      <a:endParaRPr lang="en-US"/>
                    </a:p>
                  </a:txBody>
                  <a:tcPr/>
                </a:tc>
                <a:tc>
                  <a:txBody>
                    <a:bodyPr/>
                    <a:lstStyle/>
                    <a:p>
                      <a:r>
                        <a:rPr lang="en-US" dirty="0"/>
                        <a:t>5536</a:t>
                      </a:r>
                    </a:p>
                  </a:txBody>
                  <a:tcPr/>
                </a:tc>
                <a:extLst>
                  <a:ext uri="{0D108BD9-81ED-4DB2-BD59-A6C34878D82A}">
                    <a16:rowId xmlns:a16="http://schemas.microsoft.com/office/drawing/2014/main" val="10008"/>
                  </a:ext>
                </a:extLst>
              </a:tr>
            </a:tbl>
          </a:graphicData>
        </a:graphic>
      </p:graphicFrame>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31</a:t>
            </a:fld>
            <a:endParaRPr lang="x-none"/>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7" name="TextBox 6">
            <a:extLst>
              <a:ext uri="{FF2B5EF4-FFF2-40B4-BE49-F238E27FC236}">
                <a16:creationId xmlns:a16="http://schemas.microsoft.com/office/drawing/2014/main" id="{EBBBCD1C-83EE-59C6-1CFF-FBDC437E2AEC}"/>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1706172</a:t>
            </a:r>
            <a:endParaRPr lang="en-GB" i="1" dirty="0">
              <a:solidFill>
                <a:srgbClr val="FFFF00"/>
              </a:solidFill>
              <a:latin typeface="Arial Narrow" panose="020B0606020202030204" pitchFamily="34" charset="0"/>
            </a:endParaRPr>
          </a:p>
        </p:txBody>
      </p:sp>
      <p:sp>
        <p:nvSpPr>
          <p:cNvPr id="3" name="TextBox 2"/>
          <p:cNvSpPr txBox="1"/>
          <p:nvPr/>
        </p:nvSpPr>
        <p:spPr>
          <a:xfrm>
            <a:off x="1066800" y="5203065"/>
            <a:ext cx="10058400" cy="923330"/>
          </a:xfrm>
          <a:prstGeom prst="rect">
            <a:avLst/>
          </a:prstGeom>
          <a:noFill/>
        </p:spPr>
        <p:txBody>
          <a:bodyPr wrap="square" rtlCol="0">
            <a:spAutoFit/>
          </a:bodyPr>
          <a:lstStyle/>
          <a:p>
            <a:r>
              <a:rPr lang="en-US" dirty="0"/>
              <a:t>NOTE: Only the components and quantities used in the finalized product are included in the cost analysis. Including all the faulty sensors, backup components and ruined ones; the actual cost of making this product is almost twice as much.</a:t>
            </a:r>
          </a:p>
        </p:txBody>
      </p:sp>
    </p:spTree>
    <p:extLst>
      <p:ext uri="{BB962C8B-B14F-4D97-AF65-F5344CB8AC3E}">
        <p14:creationId xmlns:p14="http://schemas.microsoft.com/office/powerpoint/2010/main" val="6371304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GB" sz="3600" dirty="0"/>
              <a:t>5.3 Practical Considerations of the Design</a:t>
            </a:r>
          </a:p>
        </p:txBody>
      </p:sp>
      <p:sp>
        <p:nvSpPr>
          <p:cNvPr id="3" name="Content Placeholder 2">
            <a:extLst>
              <a:ext uri="{FF2B5EF4-FFF2-40B4-BE49-F238E27FC236}">
                <a16:creationId xmlns:a16="http://schemas.microsoft.com/office/drawing/2014/main" id="{0DA08E16-584B-D72C-0B2C-E56CD66E8DDA}"/>
              </a:ext>
            </a:extLst>
          </p:cNvPr>
          <p:cNvSpPr>
            <a:spLocks noGrp="1"/>
          </p:cNvSpPr>
          <p:nvPr>
            <p:ph idx="1"/>
          </p:nvPr>
        </p:nvSpPr>
        <p:spPr/>
        <p:txBody>
          <a:bodyPr/>
          <a:lstStyle/>
          <a:p>
            <a:r>
              <a:rPr lang="en-GB" dirty="0"/>
              <a:t>The sensor can be used to monitor air quality and environment temperature and humidity of both indoor and outdoor conditions. The end product is small and noiseless. The data can be accessed remotely.</a:t>
            </a:r>
          </a:p>
          <a:p>
            <a:r>
              <a:rPr lang="en-GB" dirty="0"/>
              <a:t>The monitor system is solar powered with battery backup. Thus it does not pollute the surrounding environment in any way.</a:t>
            </a:r>
          </a:p>
          <a:p>
            <a:r>
              <a:rPr lang="en-GB" dirty="0"/>
              <a:t>This monitor system can be used to maintain a healthy environment inside homes, schools, hospitals, workspace and factories. </a:t>
            </a:r>
          </a:p>
        </p:txBody>
      </p:sp>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32</a:t>
            </a:fld>
            <a:endParaRPr lang="x-none"/>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9A7AAF14-4C45-EA35-A955-9D32512D23E4}"/>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1706172</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13615762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GB" sz="3600" dirty="0"/>
              <a:t>5.4 Assessment of the Impact of the Project </a:t>
            </a:r>
          </a:p>
        </p:txBody>
      </p:sp>
      <p:sp>
        <p:nvSpPr>
          <p:cNvPr id="3" name="Content Placeholder 2">
            <a:extLst>
              <a:ext uri="{FF2B5EF4-FFF2-40B4-BE49-F238E27FC236}">
                <a16:creationId xmlns:a16="http://schemas.microsoft.com/office/drawing/2014/main" id="{0DA08E16-584B-D72C-0B2C-E56CD66E8DDA}"/>
              </a:ext>
            </a:extLst>
          </p:cNvPr>
          <p:cNvSpPr>
            <a:spLocks noGrp="1"/>
          </p:cNvSpPr>
          <p:nvPr>
            <p:ph idx="1"/>
          </p:nvPr>
        </p:nvSpPr>
        <p:spPr/>
        <p:txBody>
          <a:bodyPr/>
          <a:lstStyle/>
          <a:p>
            <a:r>
              <a:rPr lang="en-GB" dirty="0"/>
              <a:t>For a city as dense and polluted as Dhaka, the air quality is a major concern for the health and livelihood of it’s people. This monitor can be made more compact and cheap for the use of regular people. </a:t>
            </a:r>
          </a:p>
          <a:p>
            <a:endParaRPr lang="en-GB" dirty="0"/>
          </a:p>
          <a:p>
            <a:r>
              <a:rPr lang="en-GB" dirty="0"/>
              <a:t>The alarming data seen from this sensor can be a wake up call for the common people regarding the pollution happening all the time around us. </a:t>
            </a:r>
          </a:p>
        </p:txBody>
      </p:sp>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33</a:t>
            </a:fld>
            <a:endParaRPr lang="x-none"/>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EF58B718-7F3C-3ADD-2AD1-559848874AE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1706172</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11492170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lstStyle/>
          <a:p>
            <a:r>
              <a:rPr lang="en-GB" dirty="0"/>
              <a:t>5.5 Evaluation of the Sustainability </a:t>
            </a:r>
          </a:p>
        </p:txBody>
      </p:sp>
      <p:sp>
        <p:nvSpPr>
          <p:cNvPr id="3" name="Content Placeholder 2">
            <a:extLst>
              <a:ext uri="{FF2B5EF4-FFF2-40B4-BE49-F238E27FC236}">
                <a16:creationId xmlns:a16="http://schemas.microsoft.com/office/drawing/2014/main" id="{8ADF71AF-DB81-A1C1-3DD7-359C91B48405}"/>
              </a:ext>
            </a:extLst>
          </p:cNvPr>
          <p:cNvSpPr>
            <a:spLocks noGrp="1"/>
          </p:cNvSpPr>
          <p:nvPr>
            <p:ph idx="1"/>
          </p:nvPr>
        </p:nvSpPr>
        <p:spPr>
          <a:xfrm>
            <a:off x="1066800" y="2820472"/>
            <a:ext cx="10058400" cy="3214567"/>
          </a:xfrm>
        </p:spPr>
        <p:txBody>
          <a:bodyPr/>
          <a:lstStyle/>
          <a:p>
            <a:r>
              <a:rPr lang="en-GB" dirty="0"/>
              <a:t>The monitor system is run entirely on renewable solar power. The monitor can run directly under sunlight at daytime and use the battery backup during the absence of sufficient sunlight or at night.</a:t>
            </a:r>
          </a:p>
        </p:txBody>
      </p:sp>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34</a:t>
            </a:fld>
            <a:endParaRPr lang="x-none"/>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8" name="TextBox 7">
            <a:extLst>
              <a:ext uri="{FF2B5EF4-FFF2-40B4-BE49-F238E27FC236}">
                <a16:creationId xmlns:a16="http://schemas.microsoft.com/office/drawing/2014/main" id="{6672CFD0-6130-E23B-5F91-AD03A84FF4B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1706172</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6333524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noAutofit/>
          </a:bodyPr>
          <a:lstStyle/>
          <a:p>
            <a:r>
              <a:rPr lang="en-GB" sz="3600" dirty="0"/>
              <a:t>6.3 Logbook of Project</a:t>
            </a:r>
          </a:p>
        </p:txBody>
      </p:sp>
      <p:sp>
        <p:nvSpPr>
          <p:cNvPr id="3" name="Content Placeholder 2">
            <a:extLst>
              <a:ext uri="{FF2B5EF4-FFF2-40B4-BE49-F238E27FC236}">
                <a16:creationId xmlns:a16="http://schemas.microsoft.com/office/drawing/2014/main" id="{8ADF71AF-DB81-A1C1-3DD7-359C91B48405}"/>
              </a:ext>
            </a:extLst>
          </p:cNvPr>
          <p:cNvSpPr>
            <a:spLocks noGrp="1"/>
          </p:cNvSpPr>
          <p:nvPr>
            <p:ph idx="1"/>
          </p:nvPr>
        </p:nvSpPr>
        <p:spPr>
          <a:xfrm>
            <a:off x="1066800" y="2202286"/>
            <a:ext cx="10058400" cy="3832753"/>
          </a:xfrm>
        </p:spPr>
        <p:txBody>
          <a:bodyPr>
            <a:normAutofit/>
          </a:bodyPr>
          <a:lstStyle/>
          <a:p>
            <a:pPr marL="0" indent="0">
              <a:buNone/>
            </a:pPr>
            <a:r>
              <a:rPr lang="en-US" sz="2800" dirty="0"/>
              <a:t>At the time of making this slide,763 entries have been uploaded to </a:t>
            </a:r>
            <a:r>
              <a:rPr lang="en-US" sz="2800" dirty="0" err="1"/>
              <a:t>ThingSpeak</a:t>
            </a:r>
            <a:r>
              <a:rPr lang="en-US" sz="2800" dirty="0"/>
              <a:t> from 3</a:t>
            </a:r>
            <a:r>
              <a:rPr lang="en-US" sz="2800" baseline="30000" dirty="0"/>
              <a:t>rd</a:t>
            </a:r>
            <a:r>
              <a:rPr lang="en-US" sz="2800" dirty="0"/>
              <a:t> August 2022 to 31</a:t>
            </a:r>
            <a:r>
              <a:rPr lang="en-US" sz="2800" baseline="30000" dirty="0"/>
              <a:t>st</a:t>
            </a:r>
            <a:r>
              <a:rPr lang="en-US" sz="2800" dirty="0"/>
              <a:t> August 2022.</a:t>
            </a:r>
          </a:p>
        </p:txBody>
      </p:sp>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35</a:t>
            </a:fld>
            <a:endParaRPr lang="x-none"/>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7" name="TextBox 6">
            <a:extLst>
              <a:ext uri="{FF2B5EF4-FFF2-40B4-BE49-F238E27FC236}">
                <a16:creationId xmlns:a16="http://schemas.microsoft.com/office/drawing/2014/main" id="{36DCD518-4277-8C37-FE7B-137663AD0A5D}"/>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1706172</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4844433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674254"/>
            <a:ext cx="10058400" cy="1184856"/>
          </a:xfrm>
        </p:spPr>
        <p:txBody>
          <a:bodyPr>
            <a:normAutofit fontScale="90000"/>
          </a:bodyPr>
          <a:lstStyle/>
          <a:p>
            <a:pPr algn="ctr"/>
            <a:r>
              <a:rPr lang="en-US" dirty="0">
                <a:solidFill>
                  <a:srgbClr val="FF0000"/>
                </a:solidFill>
                <a:latin typeface="Berlin Sans FB" panose="020E0602020502020306" pitchFamily="34" charset="0"/>
              </a:rPr>
              <a:t>THANK YOU!</a:t>
            </a:r>
            <a:br>
              <a:rPr lang="en-US" dirty="0">
                <a:solidFill>
                  <a:srgbClr val="FF0000"/>
                </a:solidFill>
                <a:latin typeface="Berlin Sans FB" panose="020E0602020502020306" pitchFamily="34" charset="0"/>
              </a:rPr>
            </a:br>
            <a:br>
              <a:rPr lang="en-US" dirty="0">
                <a:solidFill>
                  <a:srgbClr val="FF0000"/>
                </a:solidFill>
                <a:latin typeface="Berlin Sans FB" panose="020E0602020502020306" pitchFamily="34" charset="0"/>
              </a:rPr>
            </a:br>
            <a:r>
              <a:rPr lang="en-US" dirty="0">
                <a:solidFill>
                  <a:srgbClr val="FF0000"/>
                </a:solidFill>
                <a:latin typeface="Berlin Sans FB" panose="020E0602020502020306" pitchFamily="34" charset="0"/>
              </a:rPr>
              <a:t>ANY QUESTIONS?</a:t>
            </a:r>
          </a:p>
        </p:txBody>
      </p:sp>
      <p:sp>
        <p:nvSpPr>
          <p:cNvPr id="4" name="Date Placeholder 3"/>
          <p:cNvSpPr>
            <a:spLocks noGrp="1"/>
          </p:cNvSpPr>
          <p:nvPr>
            <p:ph type="dt" sz="half" idx="10"/>
          </p:nvPr>
        </p:nvSpPr>
        <p:spPr/>
        <p:txBody>
          <a:bodyPr/>
          <a:lstStyle/>
          <a:p>
            <a:r>
              <a:rPr lang="en-US"/>
              <a:t>EEE 416 (2022) – Final Project Group A.XY</a:t>
            </a:r>
            <a:endParaRPr lang="x-none" dirty="0"/>
          </a:p>
        </p:txBody>
      </p:sp>
      <p:sp>
        <p:nvSpPr>
          <p:cNvPr id="5" name="Footer Placeholder 4"/>
          <p:cNvSpPr>
            <a:spLocks noGrp="1"/>
          </p:cNvSpPr>
          <p:nvPr>
            <p:ph type="ftr" sz="quarter" idx="11"/>
          </p:nvPr>
        </p:nvSpPr>
        <p:spPr/>
        <p:txBody>
          <a:bodyPr/>
          <a:lstStyle/>
          <a:p>
            <a:pPr algn="ctr"/>
            <a:r>
              <a:rPr lang="x-none"/>
              <a:t>Title of the Project</a:t>
            </a:r>
            <a:endParaRPr lang="x-none" dirty="0"/>
          </a:p>
        </p:txBody>
      </p:sp>
      <p:sp>
        <p:nvSpPr>
          <p:cNvPr id="6" name="Slide Number Placeholder 5"/>
          <p:cNvSpPr>
            <a:spLocks noGrp="1"/>
          </p:cNvSpPr>
          <p:nvPr>
            <p:ph type="sldNum" sz="quarter" idx="12"/>
          </p:nvPr>
        </p:nvSpPr>
        <p:spPr/>
        <p:txBody>
          <a:bodyPr/>
          <a:lstStyle/>
          <a:p>
            <a:fld id="{E9C29D53-9981-884B-B5B6-B5743DF81FD1}" type="slidenum">
              <a:rPr lang="x-none" smtClean="0"/>
              <a:pPr/>
              <a:t>36</a:t>
            </a:fld>
            <a:endParaRPr lang="x-none" dirty="0"/>
          </a:p>
        </p:txBody>
      </p:sp>
    </p:spTree>
    <p:extLst>
      <p:ext uri="{BB962C8B-B14F-4D97-AF65-F5344CB8AC3E}">
        <p14:creationId xmlns:p14="http://schemas.microsoft.com/office/powerpoint/2010/main" val="1525343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019EF6-C9F9-8E4B-90AC-5D229CB1168A}"/>
              </a:ext>
            </a:extLst>
          </p:cNvPr>
          <p:cNvSpPr>
            <a:spLocks noGrp="1"/>
          </p:cNvSpPr>
          <p:nvPr>
            <p:ph type="title"/>
          </p:nvPr>
        </p:nvSpPr>
        <p:spPr/>
        <p:txBody>
          <a:bodyPr/>
          <a:lstStyle/>
          <a:p>
            <a:r>
              <a:rPr lang="en-US" dirty="0"/>
              <a:t>2. Introduction</a:t>
            </a:r>
            <a:endParaRPr lang="x-none" dirty="0"/>
          </a:p>
        </p:txBody>
      </p:sp>
      <p:sp>
        <p:nvSpPr>
          <p:cNvPr id="5" name="Content Placeholder 4">
            <a:extLst>
              <a:ext uri="{FF2B5EF4-FFF2-40B4-BE49-F238E27FC236}">
                <a16:creationId xmlns:a16="http://schemas.microsoft.com/office/drawing/2014/main" id="{51B2C38B-4AC5-9248-B4C6-67239E72DC1E}"/>
              </a:ext>
            </a:extLst>
          </p:cNvPr>
          <p:cNvSpPr>
            <a:spLocks noGrp="1"/>
          </p:cNvSpPr>
          <p:nvPr>
            <p:ph idx="1"/>
          </p:nvPr>
        </p:nvSpPr>
        <p:spPr/>
        <p:txBody>
          <a:bodyPr vert="horz" lIns="91440" tIns="45720" rIns="91440" bIns="45720" rtlCol="0" anchor="t">
            <a:normAutofit/>
          </a:bodyPr>
          <a:lstStyle/>
          <a:p>
            <a:pPr marL="0" indent="0">
              <a:buNone/>
            </a:pPr>
            <a:r>
              <a:rPr lang="en-US" dirty="0">
                <a:latin typeface="Arial"/>
                <a:cs typeface="Arial"/>
              </a:rPr>
              <a:t>The air we breath in has a direct effect on our health. As such ensuring a healthy environment with good quality air should be imperative. The first step to do so is to monitor our surrounding environment. The monitor system we have built can help us get real time reading of the air quality remotely. With this we can identify the activities directly affecting the surrounding air and help maintain a healthy environment. </a:t>
            </a:r>
          </a:p>
        </p:txBody>
      </p:sp>
      <p:sp>
        <p:nvSpPr>
          <p:cNvPr id="6" name="Date Placeholder 5">
            <a:extLst>
              <a:ext uri="{FF2B5EF4-FFF2-40B4-BE49-F238E27FC236}">
                <a16:creationId xmlns:a16="http://schemas.microsoft.com/office/drawing/2014/main" id="{C29DA07C-0ED1-CC41-B09A-5D684746D66D}"/>
              </a:ext>
            </a:extLst>
          </p:cNvPr>
          <p:cNvSpPr>
            <a:spLocks noGrp="1"/>
          </p:cNvSpPr>
          <p:nvPr>
            <p:ph type="dt" sz="half" idx="10"/>
          </p:nvPr>
        </p:nvSpPr>
        <p:spPr>
          <a:xfrm>
            <a:off x="432486" y="6501637"/>
            <a:ext cx="4668100" cy="356363"/>
          </a:xfrm>
        </p:spPr>
        <p:txBody>
          <a:bodyPr/>
          <a:lstStyle/>
          <a:p>
            <a:r>
              <a:rPr lang="en-US" dirty="0"/>
              <a:t>EEE 416 (2022) – Final Project Group C.05</a:t>
            </a:r>
            <a:endParaRPr lang="x-none" dirty="0"/>
          </a:p>
        </p:txBody>
      </p:sp>
      <p:sp>
        <p:nvSpPr>
          <p:cNvPr id="7" name="Footer Placeholder 6">
            <a:extLst>
              <a:ext uri="{FF2B5EF4-FFF2-40B4-BE49-F238E27FC236}">
                <a16:creationId xmlns:a16="http://schemas.microsoft.com/office/drawing/2014/main" id="{E62B1C3D-B08D-D14D-A3BD-DCF2567AB884}"/>
              </a:ext>
            </a:extLst>
          </p:cNvPr>
          <p:cNvSpPr>
            <a:spLocks noGrp="1"/>
          </p:cNvSpPr>
          <p:nvPr>
            <p:ph type="ftr" sz="quarter" idx="11"/>
          </p:nvPr>
        </p:nvSpPr>
        <p:spPr>
          <a:xfrm>
            <a:off x="5100586" y="6482588"/>
            <a:ext cx="6310364" cy="375412"/>
          </a:xfrm>
        </p:spPr>
        <p:txBody>
          <a:bodyPr/>
          <a:lstStyle/>
          <a:p>
            <a:r>
              <a:rPr lang="en-US" dirty="0"/>
              <a:t>Environment Monitor</a:t>
            </a:r>
            <a:endParaRPr lang="x-none" dirty="0"/>
          </a:p>
        </p:txBody>
      </p:sp>
      <p:sp>
        <p:nvSpPr>
          <p:cNvPr id="8" name="Slide Number Placeholder 7">
            <a:extLst>
              <a:ext uri="{FF2B5EF4-FFF2-40B4-BE49-F238E27FC236}">
                <a16:creationId xmlns:a16="http://schemas.microsoft.com/office/drawing/2014/main" id="{242F02E1-6859-4149-9453-07F6EB308C46}"/>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4</a:t>
            </a:fld>
            <a:endParaRPr lang="x-none"/>
          </a:p>
        </p:txBody>
      </p:sp>
      <p:sp>
        <p:nvSpPr>
          <p:cNvPr id="10" name="TextBox 9">
            <a:extLst>
              <a:ext uri="{FF2B5EF4-FFF2-40B4-BE49-F238E27FC236}">
                <a16:creationId xmlns:a16="http://schemas.microsoft.com/office/drawing/2014/main" id="{FB4113EF-FC58-6A2C-48BE-FBF99C4B1ED7}"/>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1706173</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2984699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Components</a:t>
            </a:r>
            <a:endParaRPr lang="x-none" dirty="0"/>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pPr marL="0" indent="0">
              <a:buNone/>
            </a:pPr>
            <a:r>
              <a:rPr lang="en-US" dirty="0"/>
              <a:t>The components used in this project are:</a:t>
            </a:r>
          </a:p>
          <a:p>
            <a:pPr marL="457200" indent="-457200">
              <a:buAutoNum type="alphaUcPeriod"/>
            </a:pPr>
            <a:r>
              <a:rPr lang="en-US" dirty="0"/>
              <a:t>Main Circuit Components:</a:t>
            </a:r>
          </a:p>
          <a:p>
            <a:r>
              <a:rPr lang="en-US" dirty="0" err="1"/>
              <a:t>NodeMCU</a:t>
            </a:r>
            <a:r>
              <a:rPr lang="en-US" dirty="0"/>
              <a:t> ESP8266 microcontroller</a:t>
            </a:r>
          </a:p>
          <a:p>
            <a:r>
              <a:rPr lang="en-US" dirty="0"/>
              <a:t>DHT11: Temperature and Humidity sensor</a:t>
            </a:r>
          </a:p>
          <a:p>
            <a:r>
              <a:rPr lang="en-US" dirty="0"/>
              <a:t>MQ135: Gas sensor</a:t>
            </a:r>
          </a:p>
          <a:p>
            <a:r>
              <a:rPr lang="en-US" dirty="0"/>
              <a:t>SIM800L</a:t>
            </a:r>
          </a:p>
          <a:p>
            <a:r>
              <a:rPr lang="en-US" dirty="0"/>
              <a:t>I2C adapter</a:t>
            </a:r>
          </a:p>
          <a:p>
            <a:r>
              <a:rPr lang="en-US" dirty="0"/>
              <a:t>LCD display</a:t>
            </a:r>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5</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1706173</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2642175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Components</a:t>
            </a:r>
            <a:endParaRPr lang="x-none" dirty="0"/>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pPr marL="0" indent="0">
              <a:buNone/>
            </a:pPr>
            <a:r>
              <a:rPr lang="en-US" dirty="0"/>
              <a:t>The components used in this project are:</a:t>
            </a:r>
          </a:p>
          <a:p>
            <a:pPr marL="457200" indent="-457200">
              <a:buAutoNum type="alphaUcPeriod"/>
            </a:pPr>
            <a:r>
              <a:rPr lang="en-US" dirty="0"/>
              <a:t>Solar circuit components:</a:t>
            </a:r>
          </a:p>
          <a:p>
            <a:r>
              <a:rPr lang="en-US" dirty="0"/>
              <a:t>6V solar panel</a:t>
            </a:r>
          </a:p>
          <a:p>
            <a:r>
              <a:rPr lang="en-US" dirty="0"/>
              <a:t>TP4056 battery charger</a:t>
            </a:r>
          </a:p>
          <a:p>
            <a:r>
              <a:rPr lang="en-US" dirty="0"/>
              <a:t>MT3608 boost converter</a:t>
            </a:r>
          </a:p>
          <a:p>
            <a:r>
              <a:rPr lang="en-US" dirty="0"/>
              <a:t>Switch (DPST and SPST)</a:t>
            </a:r>
          </a:p>
          <a:p>
            <a:endParaRPr lang="en-US"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6</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1706173</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1570726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Sensors</a:t>
            </a:r>
            <a:endParaRPr lang="x-none" dirty="0"/>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r>
              <a:rPr lang="en-US" dirty="0"/>
              <a:t>Main Circuit:</a:t>
            </a:r>
          </a:p>
          <a:p>
            <a:r>
              <a:rPr lang="en-US" dirty="0"/>
              <a:t>The two sensors used are DHT11 and MQ135.</a:t>
            </a:r>
          </a:p>
          <a:p>
            <a:r>
              <a:rPr lang="en-US" dirty="0"/>
              <a:t>DHT11 detects air temperature and humidity.</a:t>
            </a:r>
          </a:p>
          <a:p>
            <a:r>
              <a:rPr lang="en-US" dirty="0"/>
              <a:t>MQ135 detects gases in air like ammonia, sulfide, smoke, carbon di-oxide etc. It measures the gas particles in air in ppm and can give a rough estimate about the change in air quality.</a:t>
            </a:r>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7</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1706189</a:t>
            </a:r>
            <a:endParaRPr lang="en-GB" i="1" dirty="0">
              <a:solidFill>
                <a:srgbClr val="FFFF00"/>
              </a:solidFill>
              <a:latin typeface="Arial Narrow" panose="020B0606020202030204" pitchFamily="34" charset="0"/>
            </a:endParaRPr>
          </a:p>
        </p:txBody>
      </p:sp>
    </p:spTree>
    <p:extLst>
      <p:ext uri="{BB962C8B-B14F-4D97-AF65-F5344CB8AC3E}">
        <p14:creationId xmlns:p14="http://schemas.microsoft.com/office/powerpoint/2010/main" val="3687132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Sensors</a:t>
            </a:r>
            <a:endParaRPr lang="x-none"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33687" y="2093119"/>
            <a:ext cx="6524625" cy="3343275"/>
          </a:xfrm>
        </p:spPr>
      </p:pic>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8</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1706189</a:t>
            </a:r>
            <a:endParaRPr lang="en-GB" i="1" dirty="0">
              <a:solidFill>
                <a:srgbClr val="FFFF00"/>
              </a:solidFill>
              <a:latin typeface="Arial Narrow" panose="020B0606020202030204" pitchFamily="34" charset="0"/>
            </a:endParaRPr>
          </a:p>
        </p:txBody>
      </p:sp>
      <p:sp>
        <p:nvSpPr>
          <p:cNvPr id="10" name="TextBox 9"/>
          <p:cNvSpPr txBox="1"/>
          <p:nvPr/>
        </p:nvSpPr>
        <p:spPr>
          <a:xfrm>
            <a:off x="1066800" y="1481070"/>
            <a:ext cx="10058400" cy="369332"/>
          </a:xfrm>
          <a:prstGeom prst="rect">
            <a:avLst/>
          </a:prstGeom>
          <a:noFill/>
        </p:spPr>
        <p:txBody>
          <a:bodyPr wrap="square" rtlCol="0">
            <a:spAutoFit/>
          </a:bodyPr>
          <a:lstStyle/>
          <a:p>
            <a:r>
              <a:rPr lang="en-US" dirty="0"/>
              <a:t>A chart showing the levels of CO2 in air</a:t>
            </a:r>
          </a:p>
        </p:txBody>
      </p:sp>
    </p:spTree>
    <p:extLst>
      <p:ext uri="{BB962C8B-B14F-4D97-AF65-F5344CB8AC3E}">
        <p14:creationId xmlns:p14="http://schemas.microsoft.com/office/powerpoint/2010/main" val="500298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Solar Power</a:t>
            </a:r>
            <a:endParaRPr lang="x-none"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x-none" smtClean="0"/>
              <a:t>9</a:t>
            </a:fld>
            <a:endParaRPr lang="x-none"/>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C2.05</a:t>
            </a:r>
            <a:endParaRPr lang="x-none"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x-none"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1706189</a:t>
            </a:r>
            <a:endParaRPr lang="en-GB" i="1" dirty="0">
              <a:solidFill>
                <a:srgbClr val="FFFF00"/>
              </a:solidFill>
              <a:latin typeface="Arial Narrow" panose="020B0606020202030204" pitchFamily="34" charset="0"/>
            </a:endParaRPr>
          </a:p>
        </p:txBody>
      </p:sp>
      <p:sp>
        <p:nvSpPr>
          <p:cNvPr id="3" name="Content Placeholder 2"/>
          <p:cNvSpPr>
            <a:spLocks noGrp="1"/>
          </p:cNvSpPr>
          <p:nvPr>
            <p:ph idx="1"/>
          </p:nvPr>
        </p:nvSpPr>
        <p:spPr>
          <a:xfrm>
            <a:off x="1066800" y="1207770"/>
            <a:ext cx="10058399" cy="4827270"/>
          </a:xfrm>
        </p:spPr>
        <p:txBody>
          <a:bodyPr/>
          <a:lstStyle/>
          <a:p>
            <a:r>
              <a:rPr lang="en-US" dirty="0"/>
              <a:t>The main circuit is connected to two 6V solar panels through a rechargeable battery. The battery is connected with a boost converter to boost up the battery when indoors.</a:t>
            </a:r>
          </a:p>
          <a:p>
            <a:endParaRPr lang="en-US" dirty="0"/>
          </a:p>
          <a:p>
            <a:r>
              <a:rPr lang="en-US" dirty="0"/>
              <a:t>The GSM module is connected in the same way with one 6V panel to provide it with the power needed to operate.</a:t>
            </a:r>
          </a:p>
        </p:txBody>
      </p:sp>
    </p:spTree>
    <p:extLst>
      <p:ext uri="{BB962C8B-B14F-4D97-AF65-F5344CB8AC3E}">
        <p14:creationId xmlns:p14="http://schemas.microsoft.com/office/powerpoint/2010/main" val="33630458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7118FFA820A1A4DA0541D8A8F85CBB0" ma:contentTypeVersion="12" ma:contentTypeDescription="Create a new document." ma:contentTypeScope="" ma:versionID="3c3404d9b672dabe920c62d143e00282">
  <xsd:schema xmlns:xsd="http://www.w3.org/2001/XMLSchema" xmlns:xs="http://www.w3.org/2001/XMLSchema" xmlns:p="http://schemas.microsoft.com/office/2006/metadata/properties" xmlns:ns2="897c22cb-d064-426f-a8bb-455d5edbc6cd" xmlns:ns3="1d0b7fea-6420-4b4f-aee0-02c92116c049" targetNamespace="http://schemas.microsoft.com/office/2006/metadata/properties" ma:root="true" ma:fieldsID="d36ba958a89fda9459cd36fc8b81c581" ns2:_="" ns3:_="">
    <xsd:import namespace="897c22cb-d064-426f-a8bb-455d5edbc6cd"/>
    <xsd:import namespace="1d0b7fea-6420-4b4f-aee0-02c92116c049"/>
    <xsd:element name="properties">
      <xsd:complexType>
        <xsd:sequence>
          <xsd:element name="documentManagement">
            <xsd:complexType>
              <xsd:all>
                <xsd:element ref="ns2:MediaServiceMetadata" minOccurs="0"/>
                <xsd:element ref="ns2:MediaServiceFastMetadata" minOccurs="0"/>
                <xsd:element ref="ns2:MediaLengthInSeconds"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97c22cb-d064-426f-a8bb-455d5edbc6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0" nillable="true" ma:displayName="MediaLengthInSeconds" ma:hidden="true" ma:internalName="MediaLengthInSeconds" ma:readOnly="true">
      <xsd:simpleType>
        <xsd:restriction base="dms:Unknow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86e39378-e5b3-4363-9849-d730c44b9237" ma:termSetId="09814cd3-568e-fe90-9814-8d621ff8fb84" ma:anchorId="fba54fb3-c3e1-fe81-a776-ca4b69148c4d" ma:open="true" ma:isKeyword="false">
      <xsd:complexType>
        <xsd:sequence>
          <xsd:element ref="pc:Terms" minOccurs="0" maxOccurs="1"/>
        </xsd:sequence>
      </xsd:complex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d0b7fea-6420-4b4f-aee0-02c92116c049"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7" nillable="true" ma:displayName="Taxonomy Catch All Column" ma:hidden="true" ma:list="{cd01c001-5302-44b1-99a7-27d1efceaa98}" ma:internalName="TaxCatchAll" ma:showField="CatchAllData" ma:web="1d0b7fea-6420-4b4f-aee0-02c92116c04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897c22cb-d064-426f-a8bb-455d5edbc6cd">
      <Terms xmlns="http://schemas.microsoft.com/office/infopath/2007/PartnerControls"/>
    </lcf76f155ced4ddcb4097134ff3c332f>
    <TaxCatchAll xmlns="1d0b7fea-6420-4b4f-aee0-02c92116c049" xsi:nil="true"/>
  </documentManagement>
</p:properties>
</file>

<file path=customXml/itemProps1.xml><?xml version="1.0" encoding="utf-8"?>
<ds:datastoreItem xmlns:ds="http://schemas.openxmlformats.org/officeDocument/2006/customXml" ds:itemID="{32DB392E-EE1E-4E83-A9C9-492C818D583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97c22cb-d064-426f-a8bb-455d5edbc6cd"/>
    <ds:schemaRef ds:uri="1d0b7fea-6420-4b4f-aee0-02c92116c0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7B28D60-A9B7-4760-B529-CB0DC4AC0BD5}">
  <ds:schemaRefs>
    <ds:schemaRef ds:uri="http://schemas.microsoft.com/sharepoint/v3/contenttype/forms"/>
  </ds:schemaRefs>
</ds:datastoreItem>
</file>

<file path=customXml/itemProps3.xml><?xml version="1.0" encoding="utf-8"?>
<ds:datastoreItem xmlns:ds="http://schemas.openxmlformats.org/officeDocument/2006/customXml" ds:itemID="{2C4AF8E9-70F5-480F-ABAC-5C5A9E11B070}">
  <ds:schemaRefs>
    <ds:schemaRef ds:uri="http://www.w3.org/XML/1998/namespace"/>
    <ds:schemaRef ds:uri="http://purl.org/dc/terms/"/>
    <ds:schemaRef ds:uri="http://schemas.microsoft.com/office/2006/metadata/properties"/>
    <ds:schemaRef ds:uri="http://purl.org/dc/dcmitype/"/>
    <ds:schemaRef ds:uri="http://schemas.microsoft.com/office/2006/documentManagement/types"/>
    <ds:schemaRef ds:uri="897c22cb-d064-426f-a8bb-455d5edbc6cd"/>
    <ds:schemaRef ds:uri="http://purl.org/dc/elements/1.1/"/>
    <ds:schemaRef ds:uri="http://schemas.microsoft.com/office/infopath/2007/PartnerControls"/>
    <ds:schemaRef ds:uri="http://schemas.openxmlformats.org/package/2006/metadata/core-properties"/>
    <ds:schemaRef ds:uri="1d0b7fea-6420-4b4f-aee0-02c92116c049"/>
  </ds:schemaRefs>
</ds:datastoreItem>
</file>

<file path=docProps/app.xml><?xml version="1.0" encoding="utf-8"?>
<Properties xmlns="http://schemas.openxmlformats.org/officeDocument/2006/extended-properties" xmlns:vt="http://schemas.openxmlformats.org/officeDocument/2006/docPropsVTypes">
  <Template>{05D23346-88B9-1E48-85E6-2D29E7791F05}tf10001067</Template>
  <TotalTime>468</TotalTime>
  <Words>1766</Words>
  <Application>Microsoft Office PowerPoint</Application>
  <PresentationFormat>Widescreen</PresentationFormat>
  <Paragraphs>325</Paragraphs>
  <Slides>36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Arial Narrow</vt:lpstr>
      <vt:lpstr>Berlin Sans FB</vt:lpstr>
      <vt:lpstr>Calibri</vt:lpstr>
      <vt:lpstr>Century Gothic</vt:lpstr>
      <vt:lpstr>Garamond</vt:lpstr>
      <vt:lpstr>Times New Roman</vt:lpstr>
      <vt:lpstr>Savon</vt:lpstr>
      <vt:lpstr>IoT Based Environment Monitor System</vt:lpstr>
      <vt:lpstr>Outline</vt:lpstr>
      <vt:lpstr>1. Summary / Abstract</vt:lpstr>
      <vt:lpstr>2. Introduction</vt:lpstr>
      <vt:lpstr>3.1 Design: Components</vt:lpstr>
      <vt:lpstr>3.1 Design: Components</vt:lpstr>
      <vt:lpstr>3.1 Design: Sensors</vt:lpstr>
      <vt:lpstr>3.1 Design: Sensors</vt:lpstr>
      <vt:lpstr>3.1 Design: Solar Power</vt:lpstr>
      <vt:lpstr>3.1 Design: Solar Power</vt:lpstr>
      <vt:lpstr>3.1 Design: Data Access</vt:lpstr>
      <vt:lpstr>3.1 Design: ThingSpeak</vt:lpstr>
      <vt:lpstr>3.1 Design: ThingSpeak</vt:lpstr>
      <vt:lpstr>3.1 Design: ThingSpeak</vt:lpstr>
      <vt:lpstr>3.1 Design: ThingSpeak</vt:lpstr>
      <vt:lpstr>3.1 Design: ThingView</vt:lpstr>
      <vt:lpstr>3.1 Design: GSM</vt:lpstr>
      <vt:lpstr>3.2 Design: Circuit Diagram</vt:lpstr>
      <vt:lpstr>3.4 Design: PCB Layout and 3d rendering</vt:lpstr>
      <vt:lpstr>4.1 Implementation: Photo Gallary</vt:lpstr>
      <vt:lpstr>4.1 Implementation: Photo Gallery</vt:lpstr>
      <vt:lpstr>4.2 Implementation: External Links</vt:lpstr>
      <vt:lpstr>4.2 Implementation: External Links</vt:lpstr>
      <vt:lpstr>4.2 Implementation: External Links</vt:lpstr>
      <vt:lpstr>4.2 Implementation: External Links</vt:lpstr>
      <vt:lpstr>4.2 Implementation: External Links</vt:lpstr>
      <vt:lpstr>4.2 Implementation: External Links</vt:lpstr>
      <vt:lpstr>5. Analysis and Evaluation</vt:lpstr>
      <vt:lpstr>5.1 Novelty</vt:lpstr>
      <vt:lpstr>5.2 Project Management and Cost Analysis </vt:lpstr>
      <vt:lpstr>5.2 Project Management and Cost Analysis </vt:lpstr>
      <vt:lpstr>5.3 Practical Considerations of the Design</vt:lpstr>
      <vt:lpstr>5.4 Assessment of the Impact of the Project </vt:lpstr>
      <vt:lpstr>5.5 Evaluation of the Sustainability </vt:lpstr>
      <vt:lpstr>6.3 Logbook of Project</vt:lpstr>
      <vt:lpstr>THANK YOU!  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Sajid Muhaimin Choudhury</dc:creator>
  <cp:lastModifiedBy>Dell</cp:lastModifiedBy>
  <cp:revision>205</cp:revision>
  <dcterms:created xsi:type="dcterms:W3CDTF">2021-07-11T09:27:00Z</dcterms:created>
  <dcterms:modified xsi:type="dcterms:W3CDTF">2024-11-23T08:02:27Z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0x010100B7118FFA820A1A4DA0541D8A8F85CBB0</vt:lpwstr>
  </property>
</Properties>
</file>

<file path=docProps/thumbnail.jpeg>
</file>